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33"/>
  </p:notesMasterIdLst>
  <p:handoutMasterIdLst>
    <p:handoutMasterId r:id="rId34"/>
  </p:handoutMasterIdLst>
  <p:sldIdLst>
    <p:sldId id="256" r:id="rId2"/>
    <p:sldId id="304" r:id="rId3"/>
    <p:sldId id="305" r:id="rId4"/>
    <p:sldId id="280" r:id="rId5"/>
    <p:sldId id="286" r:id="rId6"/>
    <p:sldId id="257" r:id="rId7"/>
    <p:sldId id="259" r:id="rId8"/>
    <p:sldId id="301" r:id="rId9"/>
    <p:sldId id="302" r:id="rId10"/>
    <p:sldId id="306" r:id="rId11"/>
    <p:sldId id="258" r:id="rId12"/>
    <p:sldId id="262" r:id="rId13"/>
    <p:sldId id="269" r:id="rId14"/>
    <p:sldId id="263" r:id="rId15"/>
    <p:sldId id="287" r:id="rId16"/>
    <p:sldId id="272" r:id="rId17"/>
    <p:sldId id="300" r:id="rId18"/>
    <p:sldId id="299" r:id="rId19"/>
    <p:sldId id="270" r:id="rId20"/>
    <p:sldId id="273" r:id="rId21"/>
    <p:sldId id="278" r:id="rId22"/>
    <p:sldId id="291" r:id="rId23"/>
    <p:sldId id="264" r:id="rId24"/>
    <p:sldId id="307" r:id="rId25"/>
    <p:sldId id="289" r:id="rId26"/>
    <p:sldId id="292" r:id="rId27"/>
    <p:sldId id="294" r:id="rId28"/>
    <p:sldId id="295" r:id="rId29"/>
    <p:sldId id="284" r:id="rId30"/>
    <p:sldId id="303" r:id="rId31"/>
    <p:sldId id="279" r:id="rId32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lnSpc>
        <a:spcPct val="80000"/>
      </a:lnSpc>
      <a:spcBef>
        <a:spcPct val="20000"/>
      </a:spcBef>
      <a:spcAft>
        <a:spcPct val="0"/>
      </a:spcAft>
      <a:buClr>
        <a:schemeClr val="accent1"/>
      </a:buClr>
      <a:buSzPct val="75000"/>
      <a:buFont typeface="Wingdings" pitchFamily="2" charset="2"/>
      <a:buChar char="l"/>
      <a:defRPr sz="2400" kern="1200">
        <a:solidFill>
          <a:srgbClr val="FFCC66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80000"/>
      </a:lnSpc>
      <a:spcBef>
        <a:spcPct val="20000"/>
      </a:spcBef>
      <a:spcAft>
        <a:spcPct val="0"/>
      </a:spcAft>
      <a:buClr>
        <a:schemeClr val="accent1"/>
      </a:buClr>
      <a:buSzPct val="75000"/>
      <a:buFont typeface="Wingdings" pitchFamily="2" charset="2"/>
      <a:buChar char="l"/>
      <a:defRPr sz="2400" kern="1200">
        <a:solidFill>
          <a:srgbClr val="FFCC66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80000"/>
      </a:lnSpc>
      <a:spcBef>
        <a:spcPct val="20000"/>
      </a:spcBef>
      <a:spcAft>
        <a:spcPct val="0"/>
      </a:spcAft>
      <a:buClr>
        <a:schemeClr val="accent1"/>
      </a:buClr>
      <a:buSzPct val="75000"/>
      <a:buFont typeface="Wingdings" pitchFamily="2" charset="2"/>
      <a:buChar char="l"/>
      <a:defRPr sz="2400" kern="1200">
        <a:solidFill>
          <a:srgbClr val="FFCC66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80000"/>
      </a:lnSpc>
      <a:spcBef>
        <a:spcPct val="20000"/>
      </a:spcBef>
      <a:spcAft>
        <a:spcPct val="0"/>
      </a:spcAft>
      <a:buClr>
        <a:schemeClr val="accent1"/>
      </a:buClr>
      <a:buSzPct val="75000"/>
      <a:buFont typeface="Wingdings" pitchFamily="2" charset="2"/>
      <a:buChar char="l"/>
      <a:defRPr sz="2400" kern="1200">
        <a:solidFill>
          <a:srgbClr val="FFCC66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80000"/>
      </a:lnSpc>
      <a:spcBef>
        <a:spcPct val="20000"/>
      </a:spcBef>
      <a:spcAft>
        <a:spcPct val="0"/>
      </a:spcAft>
      <a:buClr>
        <a:schemeClr val="accent1"/>
      </a:buClr>
      <a:buSzPct val="75000"/>
      <a:buFont typeface="Wingdings" pitchFamily="2" charset="2"/>
      <a:buChar char="l"/>
      <a:defRPr sz="2400" kern="1200">
        <a:solidFill>
          <a:srgbClr val="FFCC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FFCC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FFCC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FFCC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FFCC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9900"/>
    <a:srgbClr val="0000FF"/>
    <a:srgbClr val="8FF26C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7145" autoAdjust="0"/>
    <p:restoredTop sz="94660"/>
  </p:normalViewPr>
  <p:slideViewPr>
    <p:cSldViewPr>
      <p:cViewPr>
        <p:scale>
          <a:sx n="120" d="100"/>
          <a:sy n="120" d="100"/>
        </p:scale>
        <p:origin x="-408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280" d="100"/>
          <a:sy n="280" d="100"/>
        </p:scale>
        <p:origin x="-72" y="338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Entries per year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9070905610482888E-2"/>
          <c:y val="0.11441630875685994"/>
          <c:w val="0.88337270341207352"/>
          <c:h val="0.639377369495479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'[Chart in Microsoft PowerPoint]Sheet1'!$C$16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cat>
            <c:numRef>
              <c:f>'[Chart in Microsoft PowerPoint]Sheet1'!$B$17:$B$34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'[Chart in Microsoft PowerPoint]Sheet1'!$C$17:$C$34</c:f>
              <c:numCache>
                <c:formatCode>General</c:formatCode>
                <c:ptCount val="18"/>
                <c:pt idx="0">
                  <c:v>282</c:v>
                </c:pt>
                <c:pt idx="1">
                  <c:v>170</c:v>
                </c:pt>
                <c:pt idx="2">
                  <c:v>359</c:v>
                </c:pt>
                <c:pt idx="3">
                  <c:v>202</c:v>
                </c:pt>
                <c:pt idx="4">
                  <c:v>134</c:v>
                </c:pt>
                <c:pt idx="5">
                  <c:v>207</c:v>
                </c:pt>
                <c:pt idx="6">
                  <c:v>175</c:v>
                </c:pt>
                <c:pt idx="7">
                  <c:v>80</c:v>
                </c:pt>
                <c:pt idx="8">
                  <c:v>94</c:v>
                </c:pt>
                <c:pt idx="9">
                  <c:v>96</c:v>
                </c:pt>
                <c:pt idx="10">
                  <c:v>238</c:v>
                </c:pt>
                <c:pt idx="11">
                  <c:v>577</c:v>
                </c:pt>
                <c:pt idx="12">
                  <c:v>438</c:v>
                </c:pt>
                <c:pt idx="13">
                  <c:v>436</c:v>
                </c:pt>
                <c:pt idx="14">
                  <c:v>337</c:v>
                </c:pt>
                <c:pt idx="15">
                  <c:v>294</c:v>
                </c:pt>
                <c:pt idx="16">
                  <c:v>339</c:v>
                </c:pt>
                <c:pt idx="17">
                  <c:v>330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8895616"/>
        <c:axId val="168897152"/>
      </c:barChart>
      <c:catAx>
        <c:axId val="168895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8897152"/>
        <c:crosses val="autoZero"/>
        <c:auto val="1"/>
        <c:lblAlgn val="ctr"/>
        <c:lblOffset val="100"/>
        <c:noMultiLvlLbl val="0"/>
      </c:catAx>
      <c:valAx>
        <c:axId val="168897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889561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Editing Pathway/Genome Databases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SRI International</a:t>
            </a:r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D79BB8CF-9D4D-4AB3-BD24-C212BBB7E3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6213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en-US"/>
              <a:t>Editing Pathway/Genome Databases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en-US"/>
              <a:t>SRI International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009E5D5-6CF5-4855-89EB-7F1C41FF70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200043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200" smtClean="0">
                <a:latin typeface="Times New Roman" pitchFamily="18" charset="0"/>
              </a:rPr>
              <a:t>Editing Pathway/Genome Databases</a:t>
            </a:r>
          </a:p>
        </p:txBody>
      </p:sp>
      <p:sp>
        <p:nvSpPr>
          <p:cNvPr id="3993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200" smtClean="0">
                <a:latin typeface="Times New Roman" pitchFamily="18" charset="0"/>
              </a:rPr>
              <a:t>SRI International</a:t>
            </a:r>
          </a:p>
        </p:txBody>
      </p:sp>
      <p:sp>
        <p:nvSpPr>
          <p:cNvPr id="3994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9A4F0925-1340-40AB-B7D0-A96BDB251A08}" type="slidenum">
              <a:rPr lang="en-US" altLang="en-US" sz="1200" smtClean="0">
                <a:latin typeface="Times New Roman" pitchFamily="18" charset="0"/>
              </a:rPr>
              <a:pPr/>
              <a:t>2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3994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Diaphoros</a:t>
            </a:r>
            <a:r>
              <a:rPr lang="en-US" dirty="0" smtClean="0"/>
              <a:t>” in Greek is “different”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Zwischen</a:t>
            </a:r>
            <a:r>
              <a:rPr lang="en-US" dirty="0" smtClean="0"/>
              <a:t>” in German is “in between”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Editing Pathway/Genome Databases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SRI International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09E5D5-6CF5-4855-89EB-7F1C41FF703E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7223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Editing Pathway/Genome Databases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SRI International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09E5D5-6CF5-4855-89EB-7F1C41FF703E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5570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Editing Pathway/Genome Databases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SRI International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09E5D5-6CF5-4855-89EB-7F1C41FF703E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306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Keith has been in JCBN since 1985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Editing Pathway/Genome Databases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SRI International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09E5D5-6CF5-4855-89EB-7F1C41FF703E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9227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D8D8E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rgbClr val="FFCC66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FFCC66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FFCC66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FFCC66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FFCC66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400">
                <a:solidFill>
                  <a:srgbClr val="FFCC66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400">
                <a:solidFill>
                  <a:srgbClr val="FFCC66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400">
                <a:solidFill>
                  <a:srgbClr val="FFCC66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400">
                <a:solidFill>
                  <a:srgbClr val="FFCC66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105400" y="6553200"/>
            <a:ext cx="2743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CC66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FFCC66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FFCC66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FFCC66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FFCC66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400">
                <a:solidFill>
                  <a:srgbClr val="FFCC66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400">
                <a:solidFill>
                  <a:srgbClr val="FFCC66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400">
                <a:solidFill>
                  <a:srgbClr val="FFCC66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400">
                <a:solidFill>
                  <a:srgbClr val="FFCC66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Helvetica" pitchFamily="34" charset="0"/>
              </a:rPr>
              <a:t>SRI International Bioinformatics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3813" y="6607175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CC66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FFCC66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FFCC66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FFCC66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FFCC66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400">
                <a:solidFill>
                  <a:srgbClr val="FFCC66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400">
                <a:solidFill>
                  <a:srgbClr val="FFCC66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400">
                <a:solidFill>
                  <a:srgbClr val="FFCC66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400">
                <a:solidFill>
                  <a:srgbClr val="FFCC66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fld id="{650D8ED8-F7A3-44B2-8716-B4674C79E1C3}" type="slidenum">
              <a:rPr lang="en-US" altLang="en-US" sz="1200">
                <a:solidFill>
                  <a:srgbClr val="000000"/>
                </a:solidFill>
                <a:latin typeface="Helvetica" pitchFamily="34" charset="0"/>
              </a:rPr>
              <a:pPr algn="ctr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t>‹#›</a:t>
            </a:fld>
            <a:endParaRPr lang="en-US" altLang="en-US" sz="1200">
              <a:solidFill>
                <a:srgbClr val="000000"/>
              </a:solidFill>
              <a:latin typeface="Helvetica" pitchFamily="34" charset="0"/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483350"/>
            <a:ext cx="1371600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447800" y="1447800"/>
            <a:ext cx="6400800" cy="1143000"/>
          </a:xfrm>
        </p:spPr>
        <p:txBody>
          <a:bodyPr/>
          <a:lstStyle>
            <a:lvl1pPr algn="ctr">
              <a:defRPr i="0">
                <a:solidFill>
                  <a:srgbClr val="000000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altLang="en-US" noProof="0" dirty="0" smtClean="0"/>
              <a:t>Click to edit Master title style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447800" y="4038600"/>
            <a:ext cx="64008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rgbClr val="000000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altLang="en-US" noProof="0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18813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solidFill>
                  <a:srgbClr val="00000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>
            <a:lvl1pPr>
              <a:buClrTx/>
              <a:buSzPct val="50000"/>
              <a:defRPr>
                <a:solidFill>
                  <a:srgbClr val="000000"/>
                </a:solidFill>
                <a:latin typeface="Century Gothic" panose="020B0502020202020204" pitchFamily="34" charset="0"/>
              </a:defRPr>
            </a:lvl1pPr>
            <a:lvl2pPr>
              <a:buClrTx/>
              <a:defRPr>
                <a:solidFill>
                  <a:srgbClr val="000000"/>
                </a:solidFill>
                <a:latin typeface="Century Gothic" panose="020B0502020202020204" pitchFamily="34" charset="0"/>
              </a:defRPr>
            </a:lvl2pPr>
            <a:lvl3pPr>
              <a:buClrTx/>
              <a:defRPr>
                <a:solidFill>
                  <a:srgbClr val="000000"/>
                </a:solidFill>
                <a:latin typeface="Century Gothic" panose="020B0502020202020204" pitchFamily="34" charset="0"/>
              </a:defRPr>
            </a:lvl3pPr>
            <a:lvl4pPr>
              <a:buClrTx/>
              <a:defRPr>
                <a:solidFill>
                  <a:srgbClr val="000000"/>
                </a:solidFill>
                <a:latin typeface="Century Gothic" panose="020B0502020202020204" pitchFamily="34" charset="0"/>
              </a:defRPr>
            </a:lvl4pPr>
            <a:lvl5pPr>
              <a:buClrTx/>
              <a:defRPr>
                <a:solidFill>
                  <a:srgbClr val="000000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41079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097703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solidFill>
                  <a:srgbClr val="00000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524000"/>
            <a:ext cx="3771900" cy="4800600"/>
          </a:xfrm>
          <a:solidFill>
            <a:schemeClr val="bg1"/>
          </a:solidFill>
        </p:spPr>
        <p:txBody>
          <a:bodyPr/>
          <a:lstStyle>
            <a:lvl1pPr>
              <a:buClr>
                <a:srgbClr val="000000"/>
              </a:buClr>
              <a:buSzPct val="50000"/>
              <a:defRPr sz="2800">
                <a:solidFill>
                  <a:srgbClr val="000000"/>
                </a:solidFill>
                <a:latin typeface="Century Gothic" panose="020B0502020202020204" pitchFamily="34" charset="0"/>
              </a:defRPr>
            </a:lvl1pPr>
            <a:lvl2pPr>
              <a:buClr>
                <a:srgbClr val="000000"/>
              </a:buClr>
              <a:defRPr sz="2400">
                <a:solidFill>
                  <a:srgbClr val="000000"/>
                </a:solidFill>
                <a:latin typeface="Century Gothic" panose="020B0502020202020204" pitchFamily="34" charset="0"/>
              </a:defRPr>
            </a:lvl2pPr>
            <a:lvl3pPr>
              <a:buClr>
                <a:srgbClr val="000000"/>
              </a:buClr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3pPr>
            <a:lvl4pPr>
              <a:buClr>
                <a:srgbClr val="000000"/>
              </a:buClr>
              <a:defRPr sz="1800">
                <a:solidFill>
                  <a:srgbClr val="000000"/>
                </a:solidFill>
                <a:latin typeface="Century Gothic" panose="020B0502020202020204" pitchFamily="34" charset="0"/>
              </a:defRPr>
            </a:lvl4pPr>
            <a:lvl5pPr>
              <a:buClr>
                <a:srgbClr val="000000"/>
              </a:buClr>
              <a:defRPr sz="1800">
                <a:solidFill>
                  <a:srgbClr val="000000"/>
                </a:solidFill>
                <a:latin typeface="Century Gothic" panose="020B0502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524000"/>
            <a:ext cx="3771900" cy="4800600"/>
          </a:xfrm>
          <a:solidFill>
            <a:schemeClr val="bg1"/>
          </a:solidFill>
        </p:spPr>
        <p:txBody>
          <a:bodyPr/>
          <a:lstStyle>
            <a:lvl1pPr>
              <a:buClr>
                <a:srgbClr val="000000"/>
              </a:buClr>
              <a:buSzPct val="50000"/>
              <a:defRPr sz="2800">
                <a:solidFill>
                  <a:srgbClr val="000000"/>
                </a:solidFill>
                <a:latin typeface="Century Gothic" panose="020B0502020202020204" pitchFamily="34" charset="0"/>
              </a:defRPr>
            </a:lvl1pPr>
            <a:lvl2pPr>
              <a:buClr>
                <a:srgbClr val="000000"/>
              </a:buClr>
              <a:defRPr sz="2400">
                <a:solidFill>
                  <a:srgbClr val="000000"/>
                </a:solidFill>
                <a:latin typeface="Century Gothic" panose="020B0502020202020204" pitchFamily="34" charset="0"/>
              </a:defRPr>
            </a:lvl2pPr>
            <a:lvl3pPr>
              <a:buClr>
                <a:srgbClr val="000000"/>
              </a:buClr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3pPr>
            <a:lvl4pPr>
              <a:buClr>
                <a:srgbClr val="000000"/>
              </a:buClr>
              <a:defRPr sz="1800">
                <a:solidFill>
                  <a:srgbClr val="000000"/>
                </a:solidFill>
                <a:latin typeface="Century Gothic" panose="020B0502020202020204" pitchFamily="34" charset="0"/>
              </a:defRPr>
            </a:lvl4pPr>
            <a:lvl5pPr>
              <a:buClr>
                <a:srgbClr val="000000"/>
              </a:buClr>
              <a:defRPr sz="1800">
                <a:solidFill>
                  <a:srgbClr val="000000"/>
                </a:solidFill>
                <a:latin typeface="Century Gothic" panose="020B0502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57972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696200" cy="1143000"/>
          </a:xfrm>
        </p:spPr>
        <p:txBody>
          <a:bodyPr/>
          <a:lstStyle>
            <a:lvl1pPr>
              <a:defRPr i="0">
                <a:solidFill>
                  <a:srgbClr val="00000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19200" y="1524000"/>
            <a:ext cx="7696200" cy="4800600"/>
          </a:xfrm>
          <a:noFill/>
        </p:spPr>
        <p:txBody>
          <a:bodyPr/>
          <a:lstStyle>
            <a:lvl1pPr>
              <a:buClrTx/>
              <a:buSzPct val="50000"/>
              <a:defRPr>
                <a:solidFill>
                  <a:srgbClr val="000000"/>
                </a:solidFill>
              </a:defRPr>
            </a:lvl1pPr>
          </a:lstStyle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56310326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gradFill rotWithShape="0">
          <a:gsLst>
            <a:gs pos="0">
              <a:srgbClr val="000000"/>
            </a:gs>
            <a:gs pos="100000">
              <a:srgbClr val="0066CC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50"/>
          <p:cNvSpPr>
            <a:spLocks noGrp="1" noChangeArrowheads="1"/>
          </p:cNvSpPr>
          <p:nvPr>
            <p:ph type="title"/>
          </p:nvPr>
        </p:nvSpPr>
        <p:spPr bwMode="blackWhite">
          <a:xfrm>
            <a:off x="1219200" y="0"/>
            <a:ext cx="7696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Stone Serif 32 Pt bold italic</a:t>
            </a:r>
          </a:p>
        </p:txBody>
      </p:sp>
      <p:sp>
        <p:nvSpPr>
          <p:cNvPr id="1027" name="Rectangle 2051"/>
          <p:cNvSpPr>
            <a:spLocks noGrp="1" noChangeArrowheads="1"/>
          </p:cNvSpPr>
          <p:nvPr>
            <p:ph type="body" idx="1"/>
          </p:nvPr>
        </p:nvSpPr>
        <p:spPr bwMode="blackWhite">
          <a:xfrm>
            <a:off x="1219200" y="1524000"/>
            <a:ext cx="7696200" cy="48006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Title in Arial Bold 24pt</a:t>
            </a:r>
          </a:p>
          <a:p>
            <a:pPr lvl="1"/>
            <a:r>
              <a:rPr lang="en-US" altLang="en-US" smtClean="0"/>
              <a:t>Points arial 24pt</a:t>
            </a:r>
          </a:p>
          <a:p>
            <a:pPr lvl="2"/>
            <a:r>
              <a:rPr lang="en-US" altLang="en-US" smtClean="0"/>
              <a:t>Sub-points 20pt and bullet 50%</a:t>
            </a:r>
          </a:p>
          <a:p>
            <a:pPr lvl="2"/>
            <a:r>
              <a:rPr lang="en-US" altLang="en-US" smtClean="0"/>
              <a:t>Additional sub point</a:t>
            </a:r>
          </a:p>
          <a:p>
            <a:pPr lvl="1"/>
            <a:r>
              <a:rPr lang="en-US" altLang="en-US" smtClean="0"/>
              <a:t>footer area 14pt arial</a:t>
            </a:r>
          </a:p>
          <a:p>
            <a:pPr lvl="1"/>
            <a:r>
              <a:rPr lang="en-US" altLang="en-US" smtClean="0"/>
              <a:t>text box to begin at 2.25 vertical 2.5 horizontal</a:t>
            </a:r>
          </a:p>
          <a:p>
            <a:pPr lvl="1"/>
            <a:r>
              <a:rPr lang="en-US" altLang="en-US" smtClean="0"/>
              <a:t>title to be .75 vertical and .75 horizontal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2055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D8D8E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rgbClr val="FFCC66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FFCC66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FFCC66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FFCC66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FFCC66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400">
                <a:solidFill>
                  <a:srgbClr val="FFCC66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400">
                <a:solidFill>
                  <a:srgbClr val="FFCC66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400">
                <a:solidFill>
                  <a:srgbClr val="FFCC66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400">
                <a:solidFill>
                  <a:srgbClr val="FFCC66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29" name="Text Box 2057"/>
          <p:cNvSpPr txBox="1">
            <a:spLocks noChangeArrowheads="1"/>
          </p:cNvSpPr>
          <p:nvPr/>
        </p:nvSpPr>
        <p:spPr bwMode="auto">
          <a:xfrm>
            <a:off x="23813" y="6607175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CC66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FFCC66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FFCC66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FFCC66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FFCC66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400">
                <a:solidFill>
                  <a:srgbClr val="FFCC66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400">
                <a:solidFill>
                  <a:srgbClr val="FFCC66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400">
                <a:solidFill>
                  <a:srgbClr val="FFCC66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400">
                <a:solidFill>
                  <a:srgbClr val="FFCC66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fld id="{29485DC5-8922-4CC8-86EE-4EAE3521C839}" type="slidenum">
              <a:rPr lang="en-US" altLang="en-US" sz="1200">
                <a:solidFill>
                  <a:srgbClr val="000000"/>
                </a:solidFill>
                <a:latin typeface="Helvetica" pitchFamily="34" charset="0"/>
              </a:rPr>
              <a:pPr algn="ctr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t>‹#›</a:t>
            </a:fld>
            <a:endParaRPr lang="en-US" altLang="en-US" sz="120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1030" name="Text Box 2059"/>
          <p:cNvSpPr txBox="1">
            <a:spLocks noChangeArrowheads="1"/>
          </p:cNvSpPr>
          <p:nvPr/>
        </p:nvSpPr>
        <p:spPr bwMode="auto">
          <a:xfrm>
            <a:off x="5105400" y="6553200"/>
            <a:ext cx="2743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CC66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FFCC66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FFCC66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FFCC66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FFCC66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400">
                <a:solidFill>
                  <a:srgbClr val="FFCC66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400">
                <a:solidFill>
                  <a:srgbClr val="FFCC66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400">
                <a:solidFill>
                  <a:srgbClr val="FFCC66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400">
                <a:solidFill>
                  <a:srgbClr val="FFCC66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Helvetica" pitchFamily="34" charset="0"/>
              </a:rPr>
              <a:t>SRI International Bioinformatics</a:t>
            </a:r>
          </a:p>
        </p:txBody>
      </p:sp>
      <p:pic>
        <p:nvPicPr>
          <p:cNvPr id="1031" name="Picture 206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483350"/>
            <a:ext cx="1371600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5" r:id="rId2"/>
    <p:sldLayoutId id="2147483666" r:id="rId3"/>
    <p:sldLayoutId id="2147483667" r:id="rId4"/>
    <p:sldLayoutId id="2147483675" r:id="rId5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rgbClr val="FFCC66"/>
        </a:buClr>
        <a:defRPr sz="3200" b="1" i="1">
          <a:solidFill>
            <a:srgbClr val="FFCC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rgbClr val="FFCC66"/>
        </a:buClr>
        <a:defRPr sz="3200" b="1" i="1">
          <a:solidFill>
            <a:srgbClr val="FFCC66"/>
          </a:solidFill>
          <a:latin typeface="Stone Serif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rgbClr val="FFCC66"/>
        </a:buClr>
        <a:defRPr sz="3200" b="1" i="1">
          <a:solidFill>
            <a:srgbClr val="FFCC66"/>
          </a:solidFill>
          <a:latin typeface="Stone Serif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rgbClr val="FFCC66"/>
        </a:buClr>
        <a:defRPr sz="3200" b="1" i="1">
          <a:solidFill>
            <a:srgbClr val="FFCC66"/>
          </a:solidFill>
          <a:latin typeface="Stone Serif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rgbClr val="FFCC66"/>
        </a:buClr>
        <a:defRPr sz="3200" b="1" i="1">
          <a:solidFill>
            <a:srgbClr val="FFCC66"/>
          </a:solidFill>
          <a:latin typeface="Stone Serif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buClr>
          <a:srgbClr val="FFCC66"/>
        </a:buClr>
        <a:defRPr sz="3200" b="1" i="1">
          <a:solidFill>
            <a:srgbClr val="FFCC66"/>
          </a:solidFill>
          <a:latin typeface="Stone Serif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buClr>
          <a:srgbClr val="FFCC66"/>
        </a:buClr>
        <a:defRPr sz="3200" b="1" i="1">
          <a:solidFill>
            <a:srgbClr val="FFCC66"/>
          </a:solidFill>
          <a:latin typeface="Stone Serif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buClr>
          <a:srgbClr val="FFCC66"/>
        </a:buClr>
        <a:defRPr sz="3200" b="1" i="1">
          <a:solidFill>
            <a:srgbClr val="FFCC66"/>
          </a:solidFill>
          <a:latin typeface="Stone Serif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buClr>
          <a:srgbClr val="FFCC66"/>
        </a:buClr>
        <a:defRPr sz="3200" b="1" i="1">
          <a:solidFill>
            <a:srgbClr val="FFCC66"/>
          </a:solidFill>
          <a:latin typeface="Stone Serif" pitchFamily="18" charset="0"/>
        </a:defRPr>
      </a:lvl9pPr>
    </p:titleStyle>
    <p:bodyStyle>
      <a:lvl1pPr marL="230188" indent="-2301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400" b="1">
          <a:solidFill>
            <a:srgbClr val="FFCC66"/>
          </a:solidFill>
          <a:latin typeface="+mn-lt"/>
          <a:ea typeface="+mn-ea"/>
          <a:cs typeface="+mn-cs"/>
        </a:defRPr>
      </a:lvl1pPr>
      <a:lvl2pPr marL="692150" indent="-230188" algn="l" rtl="0" eaLnBrk="0" fontAlgn="base" hangingPunct="0">
        <a:spcBef>
          <a:spcPct val="20000"/>
        </a:spcBef>
        <a:spcAft>
          <a:spcPct val="0"/>
        </a:spcAft>
        <a:buClr>
          <a:srgbClr val="FFCC66"/>
        </a:buClr>
        <a:buSzPct val="68000"/>
        <a:buFont typeface="Monotype Sorts" pitchFamily="2" charset="2"/>
        <a:buChar char="l"/>
        <a:defRPr sz="2400">
          <a:solidFill>
            <a:schemeClr val="tx1"/>
          </a:solidFill>
          <a:latin typeface="Arial Narrow" pitchFamily="34" charset="0"/>
        </a:defRPr>
      </a:lvl2pPr>
      <a:lvl3pPr marL="1035050" indent="-228600" algn="l" rtl="0" eaLnBrk="0" fontAlgn="base" hangingPunct="0">
        <a:spcBef>
          <a:spcPct val="20000"/>
        </a:spcBef>
        <a:spcAft>
          <a:spcPct val="0"/>
        </a:spcAft>
        <a:buClr>
          <a:srgbClr val="FFCC66"/>
        </a:buClr>
        <a:buSzPct val="50000"/>
        <a:buFont typeface="Monotype Sorts" pitchFamily="2" charset="2"/>
        <a:buChar char="u"/>
        <a:defRPr sz="2000">
          <a:solidFill>
            <a:schemeClr val="tx1"/>
          </a:solidFill>
          <a:latin typeface="Arial Narrow" pitchFamily="34" charset="0"/>
        </a:defRPr>
      </a:lvl3pPr>
      <a:lvl4pPr marL="1377950" indent="-228600" algn="l" rtl="0" eaLnBrk="0" fontAlgn="base" hangingPunct="0">
        <a:spcBef>
          <a:spcPct val="20000"/>
        </a:spcBef>
        <a:spcAft>
          <a:spcPct val="0"/>
        </a:spcAft>
        <a:buClr>
          <a:srgbClr val="FFCC66"/>
        </a:buClr>
        <a:buSzPct val="100000"/>
        <a:buChar char="–"/>
        <a:defRPr sz="2000">
          <a:solidFill>
            <a:schemeClr val="tx1"/>
          </a:solidFill>
          <a:latin typeface="Arial Narrow" pitchFamily="34" charset="0"/>
        </a:defRPr>
      </a:lvl4pPr>
      <a:lvl5pPr marL="1720850" indent="-228600" algn="l" rtl="0" eaLnBrk="0" fontAlgn="base" hangingPunct="0">
        <a:spcBef>
          <a:spcPct val="20000"/>
        </a:spcBef>
        <a:spcAft>
          <a:spcPct val="0"/>
        </a:spcAft>
        <a:buClr>
          <a:srgbClr val="FFCC66"/>
        </a:buClr>
        <a:buSzPct val="100000"/>
        <a:buChar char="»"/>
        <a:defRPr sz="2000">
          <a:solidFill>
            <a:schemeClr val="tx1"/>
          </a:solidFill>
          <a:latin typeface="Arial Narrow" pitchFamily="34" charset="0"/>
        </a:defRPr>
      </a:lvl5pPr>
      <a:lvl6pPr marL="2178050" indent="-228600" algn="l" rtl="0" eaLnBrk="0" fontAlgn="base" hangingPunct="0">
        <a:spcBef>
          <a:spcPct val="20000"/>
        </a:spcBef>
        <a:spcAft>
          <a:spcPct val="0"/>
        </a:spcAft>
        <a:buClr>
          <a:srgbClr val="FFCC66"/>
        </a:buClr>
        <a:buSzPct val="100000"/>
        <a:buChar char="»"/>
        <a:defRPr sz="2000">
          <a:solidFill>
            <a:schemeClr val="tx1"/>
          </a:solidFill>
          <a:latin typeface="Arial Narrow" pitchFamily="34" charset="0"/>
        </a:defRPr>
      </a:lvl6pPr>
      <a:lvl7pPr marL="2635250" indent="-228600" algn="l" rtl="0" eaLnBrk="0" fontAlgn="base" hangingPunct="0">
        <a:spcBef>
          <a:spcPct val="20000"/>
        </a:spcBef>
        <a:spcAft>
          <a:spcPct val="0"/>
        </a:spcAft>
        <a:buClr>
          <a:srgbClr val="FFCC66"/>
        </a:buClr>
        <a:buSzPct val="100000"/>
        <a:buChar char="»"/>
        <a:defRPr sz="2000">
          <a:solidFill>
            <a:schemeClr val="tx1"/>
          </a:solidFill>
          <a:latin typeface="Arial Narrow" pitchFamily="34" charset="0"/>
        </a:defRPr>
      </a:lvl7pPr>
      <a:lvl8pPr marL="3092450" indent="-228600" algn="l" rtl="0" eaLnBrk="0" fontAlgn="base" hangingPunct="0">
        <a:spcBef>
          <a:spcPct val="20000"/>
        </a:spcBef>
        <a:spcAft>
          <a:spcPct val="0"/>
        </a:spcAft>
        <a:buClr>
          <a:srgbClr val="FFCC66"/>
        </a:buClr>
        <a:buSzPct val="100000"/>
        <a:buChar char="»"/>
        <a:defRPr sz="2000">
          <a:solidFill>
            <a:schemeClr val="tx1"/>
          </a:solidFill>
          <a:latin typeface="Arial Narrow" pitchFamily="34" charset="0"/>
        </a:defRPr>
      </a:lvl8pPr>
      <a:lvl9pPr marL="3549650" indent="-228600" algn="l" rtl="0" eaLnBrk="0" fontAlgn="base" hangingPunct="0">
        <a:spcBef>
          <a:spcPct val="20000"/>
        </a:spcBef>
        <a:spcAft>
          <a:spcPct val="0"/>
        </a:spcAft>
        <a:buClr>
          <a:srgbClr val="FFCC66"/>
        </a:buClr>
        <a:buSzPct val="100000"/>
        <a:buChar char="»"/>
        <a:defRPr sz="2000">
          <a:solidFill>
            <a:schemeClr val="tx1"/>
          </a:solidFill>
          <a:latin typeface="Arial Narrow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hyperlink" Target="http://www.chem.qmul.ac.uk/iubmb/enzyme/" TargetMode="External"/><Relationship Id="rId7" Type="http://schemas.openxmlformats.org/officeDocument/2006/relationships/image" Target="../media/image52.png"/><Relationship Id="rId2" Type="http://schemas.openxmlformats.org/officeDocument/2006/relationships/hyperlink" Target="http://www.enzyme-database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hyperlink" Target="http://www.ebi.ac.uk/intenz/index.jsp" TargetMode="External"/><Relationship Id="rId10" Type="http://schemas.openxmlformats.org/officeDocument/2006/relationships/image" Target="../media/image1.png"/><Relationship Id="rId4" Type="http://schemas.openxmlformats.org/officeDocument/2006/relationships/hyperlink" Target="http://www.expasy.ch/enzyme/" TargetMode="External"/><Relationship Id="rId9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2514600" y="762000"/>
            <a:ext cx="4011613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696200" cy="1143000"/>
          </a:xfrm>
        </p:spPr>
        <p:txBody>
          <a:bodyPr/>
          <a:lstStyle/>
          <a:p>
            <a:r>
              <a:rPr lang="en-US" altLang="en-US" b="0" dirty="0" smtClean="0"/>
              <a:t>The Six Main Classes of Enzymes</a:t>
            </a:r>
          </a:p>
        </p:txBody>
      </p:sp>
      <p:graphicFrame>
        <p:nvGraphicFramePr>
          <p:cNvPr id="144527" name="Group 14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6911497"/>
              </p:ext>
            </p:extLst>
          </p:nvPr>
        </p:nvGraphicFramePr>
        <p:xfrm>
          <a:off x="304800" y="1219200"/>
          <a:ext cx="8686800" cy="5014965"/>
        </p:xfrm>
        <a:graphic>
          <a:graphicData uri="http://schemas.openxmlformats.org/drawingml/2006/table">
            <a:tbl>
              <a:tblPr/>
              <a:tblGrid>
                <a:gridCol w="1287463"/>
                <a:gridCol w="2251075"/>
                <a:gridCol w="5148262"/>
              </a:tblGrid>
              <a:tr h="607967">
                <a:tc>
                  <a:txBody>
                    <a:bodyPr/>
                    <a:lstStyle>
                      <a:lvl1pPr>
                        <a:defRPr sz="2000" b="1">
                          <a:solidFill>
                            <a:srgbClr val="FFCC66"/>
                          </a:solidFill>
                          <a:latin typeface="Arial" charset="0"/>
                        </a:defRPr>
                      </a:lvl1pPr>
                      <a:lvl2pPr marL="461963">
                        <a:buClr>
                          <a:srgbClr val="FFCC66"/>
                        </a:buClr>
                        <a:buSzPct val="68000"/>
                        <a:buFont typeface="Monotype Sorts" pitchFamily="2" charset="2"/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806450">
                        <a:buClr>
                          <a:srgbClr val="FFCC66"/>
                        </a:buClr>
                        <a:buSzPct val="50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149350"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1492250"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marL="1949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marL="2406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marL="2863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marL="33210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marL="228600" marR="0" marT="274299" marB="914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 b="1">
                          <a:solidFill>
                            <a:srgbClr val="FFCC66"/>
                          </a:solidFill>
                          <a:latin typeface="Arial" charset="0"/>
                        </a:defRPr>
                      </a:lvl1pPr>
                      <a:lvl2pPr marL="461963">
                        <a:buClr>
                          <a:srgbClr val="FFCC66"/>
                        </a:buClr>
                        <a:buSzPct val="68000"/>
                        <a:buFont typeface="Monotype Sorts" pitchFamily="2" charset="2"/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806450">
                        <a:buClr>
                          <a:srgbClr val="FFCC66"/>
                        </a:buClr>
                        <a:buSzPct val="50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149350"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1492250"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marL="1949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marL="2406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marL="2863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marL="33210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Name</a:t>
                      </a:r>
                    </a:p>
                  </a:txBody>
                  <a:tcPr marL="228600" marR="0" marT="274299" marB="914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 b="1">
                          <a:solidFill>
                            <a:srgbClr val="FFCC66"/>
                          </a:solidFill>
                          <a:latin typeface="Arial" charset="0"/>
                        </a:defRPr>
                      </a:lvl1pPr>
                      <a:lvl2pPr marL="461963">
                        <a:buClr>
                          <a:srgbClr val="FFCC66"/>
                        </a:buClr>
                        <a:buSzPct val="68000"/>
                        <a:buFont typeface="Monotype Sorts" pitchFamily="2" charset="2"/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806450">
                        <a:buClr>
                          <a:srgbClr val="FFCC66"/>
                        </a:buClr>
                        <a:buSzPct val="50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149350"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1492250"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marL="1949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marL="2406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marL="2863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marL="33210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Reaction catalyzed</a:t>
                      </a:r>
                    </a:p>
                  </a:txBody>
                  <a:tcPr marL="228600" marR="0" marT="274299" marB="914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35088">
                <a:tc>
                  <a:txBody>
                    <a:bodyPr/>
                    <a:lstStyle>
                      <a:lvl1pPr>
                        <a:defRPr sz="2000" b="1">
                          <a:solidFill>
                            <a:srgbClr val="FFCC66"/>
                          </a:solidFill>
                          <a:latin typeface="Arial" charset="0"/>
                        </a:defRPr>
                      </a:lvl1pPr>
                      <a:lvl2pPr marL="461963">
                        <a:buClr>
                          <a:srgbClr val="FFCC66"/>
                        </a:buClr>
                        <a:buSzPct val="68000"/>
                        <a:buFont typeface="Monotype Sorts" pitchFamily="2" charset="2"/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806450">
                        <a:buClr>
                          <a:srgbClr val="FFCC66"/>
                        </a:buClr>
                        <a:buSzPct val="50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149350"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1492250"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marL="1949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marL="2406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marL="2863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marL="33210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228600" marR="0" marT="274299" marB="914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 b="1">
                          <a:solidFill>
                            <a:srgbClr val="FFCC66"/>
                          </a:solidFill>
                          <a:latin typeface="Arial" charset="0"/>
                        </a:defRPr>
                      </a:lvl1pPr>
                      <a:lvl2pPr marL="461963">
                        <a:buClr>
                          <a:srgbClr val="FFCC66"/>
                        </a:buClr>
                        <a:buSzPct val="68000"/>
                        <a:buFont typeface="Monotype Sorts" pitchFamily="2" charset="2"/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806450">
                        <a:buClr>
                          <a:srgbClr val="FFCC66"/>
                        </a:buClr>
                        <a:buSzPct val="50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149350"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1492250"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marL="1949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marL="2406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marL="2863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marL="33210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Oxidoreductases</a:t>
                      </a:r>
                    </a:p>
                  </a:txBody>
                  <a:tcPr marL="228600" marR="0" marT="274299" marB="914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 b="1">
                          <a:solidFill>
                            <a:srgbClr val="FFCC66"/>
                          </a:solidFill>
                          <a:latin typeface="Arial" charset="0"/>
                        </a:defRPr>
                      </a:lvl1pPr>
                      <a:lvl2pPr marL="461963">
                        <a:buClr>
                          <a:srgbClr val="FFCC66"/>
                        </a:buClr>
                        <a:buSzPct val="68000"/>
                        <a:buFont typeface="Monotype Sorts" pitchFamily="2" charset="2"/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806450">
                        <a:buClr>
                          <a:srgbClr val="FFCC66"/>
                        </a:buClr>
                        <a:buSzPct val="50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149350"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1492250"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marL="1949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marL="2406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marL="2863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marL="33210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AH</a:t>
                      </a:r>
                      <a:r>
                        <a:rPr kumimoji="0" lang="en-US" alt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+ B = A + BH</a:t>
                      </a:r>
                      <a:r>
                        <a:rPr kumimoji="0" lang="en-US" alt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228600" marR="0" marT="274299" marB="914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7967">
                <a:tc>
                  <a:txBody>
                    <a:bodyPr/>
                    <a:lstStyle>
                      <a:lvl1pPr>
                        <a:defRPr sz="2000" b="1">
                          <a:solidFill>
                            <a:srgbClr val="FFCC66"/>
                          </a:solidFill>
                          <a:latin typeface="Arial" charset="0"/>
                        </a:defRPr>
                      </a:lvl1pPr>
                      <a:lvl2pPr marL="461963">
                        <a:buClr>
                          <a:srgbClr val="FFCC66"/>
                        </a:buClr>
                        <a:buSzPct val="68000"/>
                        <a:buFont typeface="Monotype Sorts" pitchFamily="2" charset="2"/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806450">
                        <a:buClr>
                          <a:srgbClr val="FFCC66"/>
                        </a:buClr>
                        <a:buSzPct val="50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149350"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1492250"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marL="1949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marL="2406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marL="2863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marL="33210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228600" marR="0" marT="274299" marB="914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 b="1">
                          <a:solidFill>
                            <a:srgbClr val="FFCC66"/>
                          </a:solidFill>
                          <a:latin typeface="Arial" charset="0"/>
                        </a:defRPr>
                      </a:lvl1pPr>
                      <a:lvl2pPr marL="461963">
                        <a:buClr>
                          <a:srgbClr val="FFCC66"/>
                        </a:buClr>
                        <a:buSzPct val="68000"/>
                        <a:buFont typeface="Monotype Sorts" pitchFamily="2" charset="2"/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806450">
                        <a:buClr>
                          <a:srgbClr val="FFCC66"/>
                        </a:buClr>
                        <a:buSzPct val="50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149350"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1492250"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marL="1949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marL="2406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marL="2863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marL="33210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Transferases</a:t>
                      </a:r>
                    </a:p>
                  </a:txBody>
                  <a:tcPr marL="228600" marR="0" marT="274299" marB="914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 b="1">
                          <a:solidFill>
                            <a:srgbClr val="FFCC66"/>
                          </a:solidFill>
                          <a:latin typeface="Arial" charset="0"/>
                        </a:defRPr>
                      </a:lvl1pPr>
                      <a:lvl2pPr marL="461963">
                        <a:buClr>
                          <a:srgbClr val="FFCC66"/>
                        </a:buClr>
                        <a:buSzPct val="68000"/>
                        <a:buFont typeface="Monotype Sorts" pitchFamily="2" charset="2"/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806450">
                        <a:buClr>
                          <a:srgbClr val="FFCC66"/>
                        </a:buClr>
                        <a:buSzPct val="50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149350"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1492250"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marL="1949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marL="2406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marL="2863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marL="33210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AX + B = A + BX</a:t>
                      </a:r>
                    </a:p>
                  </a:txBody>
                  <a:tcPr marL="228600" marR="0" marT="274299" marB="914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7967">
                <a:tc>
                  <a:txBody>
                    <a:bodyPr/>
                    <a:lstStyle>
                      <a:lvl1pPr>
                        <a:defRPr sz="2000" b="1">
                          <a:solidFill>
                            <a:srgbClr val="FFCC66"/>
                          </a:solidFill>
                          <a:latin typeface="Arial" charset="0"/>
                        </a:defRPr>
                      </a:lvl1pPr>
                      <a:lvl2pPr marL="461963">
                        <a:buClr>
                          <a:srgbClr val="FFCC66"/>
                        </a:buClr>
                        <a:buSzPct val="68000"/>
                        <a:buFont typeface="Monotype Sorts" pitchFamily="2" charset="2"/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806450">
                        <a:buClr>
                          <a:srgbClr val="FFCC66"/>
                        </a:buClr>
                        <a:buSzPct val="50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149350"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1492250"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marL="1949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marL="2406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marL="2863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marL="33210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228600" marR="0" marT="274299" marB="914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 b="1">
                          <a:solidFill>
                            <a:srgbClr val="FFCC66"/>
                          </a:solidFill>
                          <a:latin typeface="Arial" charset="0"/>
                        </a:defRPr>
                      </a:lvl1pPr>
                      <a:lvl2pPr marL="461963">
                        <a:buClr>
                          <a:srgbClr val="FFCC66"/>
                        </a:buClr>
                        <a:buSzPct val="68000"/>
                        <a:buFont typeface="Monotype Sorts" pitchFamily="2" charset="2"/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806450">
                        <a:buClr>
                          <a:srgbClr val="FFCC66"/>
                        </a:buClr>
                        <a:buSzPct val="50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149350"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1492250"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marL="1949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marL="2406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marL="2863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marL="33210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Hydrolases</a:t>
                      </a:r>
                    </a:p>
                  </a:txBody>
                  <a:tcPr marL="228600" marR="0" marT="274299" marB="914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 b="1">
                          <a:solidFill>
                            <a:srgbClr val="FFCC66"/>
                          </a:solidFill>
                          <a:latin typeface="Arial" charset="0"/>
                        </a:defRPr>
                      </a:lvl1pPr>
                      <a:lvl2pPr marL="461963">
                        <a:buClr>
                          <a:srgbClr val="FFCC66"/>
                        </a:buClr>
                        <a:buSzPct val="68000"/>
                        <a:buFont typeface="Monotype Sorts" pitchFamily="2" charset="2"/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806450">
                        <a:buClr>
                          <a:srgbClr val="FFCC66"/>
                        </a:buClr>
                        <a:buSzPct val="50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149350"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1492250"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marL="1949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marL="2406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marL="2863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marL="33210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A–B + H</a:t>
                      </a:r>
                      <a:r>
                        <a:rPr kumimoji="0" lang="en-US" alt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 = AH + BOH</a:t>
                      </a:r>
                    </a:p>
                  </a:txBody>
                  <a:tcPr marL="228600" marR="0" marT="274299" marB="914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41760">
                <a:tc>
                  <a:txBody>
                    <a:bodyPr/>
                    <a:lstStyle>
                      <a:lvl1pPr>
                        <a:defRPr sz="2000" b="1">
                          <a:solidFill>
                            <a:srgbClr val="FFCC66"/>
                          </a:solidFill>
                          <a:latin typeface="Arial" charset="0"/>
                        </a:defRPr>
                      </a:lvl1pPr>
                      <a:lvl2pPr marL="461963">
                        <a:buClr>
                          <a:srgbClr val="FFCC66"/>
                        </a:buClr>
                        <a:buSzPct val="68000"/>
                        <a:buFont typeface="Monotype Sorts" pitchFamily="2" charset="2"/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806450">
                        <a:buClr>
                          <a:srgbClr val="FFCC66"/>
                        </a:buClr>
                        <a:buSzPct val="50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149350"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1492250"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marL="1949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marL="2406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marL="2863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marL="33210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228600" marR="0" marT="274299" marB="914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 b="1">
                          <a:solidFill>
                            <a:srgbClr val="FFCC66"/>
                          </a:solidFill>
                          <a:latin typeface="Arial" charset="0"/>
                        </a:defRPr>
                      </a:lvl1pPr>
                      <a:lvl2pPr marL="461963">
                        <a:buClr>
                          <a:srgbClr val="FFCC66"/>
                        </a:buClr>
                        <a:buSzPct val="68000"/>
                        <a:buFont typeface="Monotype Sorts" pitchFamily="2" charset="2"/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806450">
                        <a:buClr>
                          <a:srgbClr val="FFCC66"/>
                        </a:buClr>
                        <a:buSzPct val="50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149350"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1492250"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marL="1949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marL="2406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marL="2863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marL="33210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Lyases</a:t>
                      </a:r>
                    </a:p>
                  </a:txBody>
                  <a:tcPr marL="228600" marR="0" marT="274299" marB="914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 b="1">
                          <a:solidFill>
                            <a:srgbClr val="FFCC66"/>
                          </a:solidFill>
                          <a:latin typeface="Arial" charset="0"/>
                        </a:defRPr>
                      </a:lvl1pPr>
                      <a:lvl2pPr marL="461963">
                        <a:buClr>
                          <a:srgbClr val="FFCC66"/>
                        </a:buClr>
                        <a:buSzPct val="68000"/>
                        <a:buFont typeface="Monotype Sorts" pitchFamily="2" charset="2"/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806450">
                        <a:buClr>
                          <a:srgbClr val="FFCC66"/>
                        </a:buClr>
                        <a:buSzPct val="50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149350"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1492250"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marL="1949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marL="2406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marL="2863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marL="33210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A–B = A + B</a:t>
                      </a:r>
                    </a:p>
                  </a:txBody>
                  <a:tcPr marL="228600" marR="0" marT="274299" marB="914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9076">
                <a:tc>
                  <a:txBody>
                    <a:bodyPr/>
                    <a:lstStyle>
                      <a:lvl1pPr>
                        <a:defRPr sz="2000" b="1">
                          <a:solidFill>
                            <a:srgbClr val="FFCC66"/>
                          </a:solidFill>
                          <a:latin typeface="Arial" charset="0"/>
                        </a:defRPr>
                      </a:lvl1pPr>
                      <a:lvl2pPr marL="461963">
                        <a:buClr>
                          <a:srgbClr val="FFCC66"/>
                        </a:buClr>
                        <a:buSzPct val="68000"/>
                        <a:buFont typeface="Monotype Sorts" pitchFamily="2" charset="2"/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806450">
                        <a:buClr>
                          <a:srgbClr val="FFCC66"/>
                        </a:buClr>
                        <a:buSzPct val="50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149350"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1492250"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marL="1949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marL="2406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marL="2863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marL="33210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228600" marR="0" marT="274299" marB="914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 b="1">
                          <a:solidFill>
                            <a:srgbClr val="FFCC66"/>
                          </a:solidFill>
                          <a:latin typeface="Arial" charset="0"/>
                        </a:defRPr>
                      </a:lvl1pPr>
                      <a:lvl2pPr marL="461963">
                        <a:buClr>
                          <a:srgbClr val="FFCC66"/>
                        </a:buClr>
                        <a:buSzPct val="68000"/>
                        <a:buFont typeface="Monotype Sorts" pitchFamily="2" charset="2"/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806450">
                        <a:buClr>
                          <a:srgbClr val="FFCC66"/>
                        </a:buClr>
                        <a:buSzPct val="50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149350"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1492250"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marL="1949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marL="2406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marL="2863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marL="33210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Isomerases</a:t>
                      </a:r>
                    </a:p>
                  </a:txBody>
                  <a:tcPr marL="228600" marR="0" marT="274299" marB="914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 b="1">
                          <a:solidFill>
                            <a:srgbClr val="FFCC66"/>
                          </a:solidFill>
                          <a:latin typeface="Arial" charset="0"/>
                        </a:defRPr>
                      </a:lvl1pPr>
                      <a:lvl2pPr marL="461963">
                        <a:buClr>
                          <a:srgbClr val="FFCC66"/>
                        </a:buClr>
                        <a:buSzPct val="68000"/>
                        <a:buFont typeface="Monotype Sorts" pitchFamily="2" charset="2"/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806450">
                        <a:buClr>
                          <a:srgbClr val="FFCC66"/>
                        </a:buClr>
                        <a:buSzPct val="50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149350"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1492250"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marL="1949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marL="2406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marL="2863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marL="33210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 = B</a:t>
                      </a:r>
                    </a:p>
                  </a:txBody>
                  <a:tcPr marL="228600" marR="0" marT="274299" marB="914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35088">
                <a:tc>
                  <a:txBody>
                    <a:bodyPr/>
                    <a:lstStyle>
                      <a:lvl1pPr>
                        <a:defRPr sz="2000" b="1">
                          <a:solidFill>
                            <a:srgbClr val="FFCC66"/>
                          </a:solidFill>
                          <a:latin typeface="Arial" charset="0"/>
                        </a:defRPr>
                      </a:lvl1pPr>
                      <a:lvl2pPr marL="461963">
                        <a:buClr>
                          <a:srgbClr val="FFCC66"/>
                        </a:buClr>
                        <a:buSzPct val="68000"/>
                        <a:buFont typeface="Monotype Sorts" pitchFamily="2" charset="2"/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806450">
                        <a:buClr>
                          <a:srgbClr val="FFCC66"/>
                        </a:buClr>
                        <a:buSzPct val="50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149350"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1492250"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marL="1949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marL="2406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marL="2863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marL="33210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228600" marR="0" marT="274299" marB="914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 b="1">
                          <a:solidFill>
                            <a:srgbClr val="FFCC66"/>
                          </a:solidFill>
                          <a:latin typeface="Arial" charset="0"/>
                        </a:defRPr>
                      </a:lvl1pPr>
                      <a:lvl2pPr marL="461963">
                        <a:buClr>
                          <a:srgbClr val="FFCC66"/>
                        </a:buClr>
                        <a:buSzPct val="68000"/>
                        <a:buFont typeface="Monotype Sorts" pitchFamily="2" charset="2"/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806450">
                        <a:buClr>
                          <a:srgbClr val="FFCC66"/>
                        </a:buClr>
                        <a:buSzPct val="50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149350"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1492250"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marL="1949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marL="2406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marL="2863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marL="33210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Ligases</a:t>
                      </a:r>
                    </a:p>
                  </a:txBody>
                  <a:tcPr marL="228600" marR="0" marT="274299" marB="914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 b="1">
                          <a:solidFill>
                            <a:srgbClr val="FFCC66"/>
                          </a:solidFill>
                          <a:latin typeface="Arial" charset="0"/>
                        </a:defRPr>
                      </a:lvl1pPr>
                      <a:lvl2pPr marL="461963">
                        <a:buClr>
                          <a:srgbClr val="FFCC66"/>
                        </a:buClr>
                        <a:buSzPct val="68000"/>
                        <a:buFont typeface="Monotype Sorts" pitchFamily="2" charset="2"/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806450">
                        <a:buClr>
                          <a:srgbClr val="FFCC66"/>
                        </a:buClr>
                        <a:buSzPct val="50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149350"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1492250"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marL="1949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marL="2406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marL="2863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marL="33210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NTP + A + B = NDP + P + A–B  or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NTP + A + B = NMP + PP + A–B</a:t>
                      </a:r>
                    </a:p>
                  </a:txBody>
                  <a:tcPr marL="228600" marR="0" marT="274299" marB="914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397" name="Text Box 118"/>
          <p:cNvSpPr txBox="1">
            <a:spLocks noChangeArrowheads="1"/>
          </p:cNvSpPr>
          <p:nvPr/>
        </p:nvSpPr>
        <p:spPr bwMode="blackWhite">
          <a:xfrm>
            <a:off x="7086600" y="304800"/>
            <a:ext cx="1905000" cy="671513"/>
          </a:xfrm>
          <a:prstGeom prst="rect">
            <a:avLst/>
          </a:prstGeom>
          <a:solidFill>
            <a:schemeClr val="accent1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274320" rIns="0" bIns="91440" anchor="ctr" anchorCtr="1">
            <a:spAutoFit/>
          </a:bodyPr>
          <a:lstStyle>
            <a:lvl1pPr marL="230188" indent="-230188">
              <a:defRPr sz="2400">
                <a:solidFill>
                  <a:srgbClr val="FFCC66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FFCC66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FFCC66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FFCC66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FFCC66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400">
                <a:solidFill>
                  <a:srgbClr val="FFCC66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400">
                <a:solidFill>
                  <a:srgbClr val="FFCC66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400">
                <a:solidFill>
                  <a:srgbClr val="FFCC66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400">
                <a:solidFill>
                  <a:srgbClr val="FFCC66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dirty="0">
                <a:solidFill>
                  <a:srgbClr val="000000"/>
                </a:solidFill>
              </a:rPr>
              <a:t>EC</a:t>
            </a:r>
            <a:r>
              <a:rPr lang="en-US" altLang="en-US" dirty="0">
                <a:solidFill>
                  <a:schemeClr val="hlink"/>
                </a:solidFill>
              </a:rPr>
              <a:t> 1</a:t>
            </a:r>
            <a:r>
              <a:rPr lang="en-US" altLang="en-US" dirty="0">
                <a:solidFill>
                  <a:srgbClr val="000000"/>
                </a:solidFill>
              </a:rPr>
              <a:t>.1.1.1</a:t>
            </a:r>
          </a:p>
        </p:txBody>
      </p:sp>
    </p:spTree>
    <p:extLst>
      <p:ext uri="{BB962C8B-B14F-4D97-AF65-F5344CB8AC3E}">
        <p14:creationId xmlns:p14="http://schemas.microsoft.com/office/powerpoint/2010/main" val="10990717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7574" y="76200"/>
            <a:ext cx="7696200" cy="1143000"/>
          </a:xfrm>
        </p:spPr>
        <p:txBody>
          <a:bodyPr/>
          <a:lstStyle/>
          <a:p>
            <a:r>
              <a:rPr lang="en-US" altLang="en-US" b="0" dirty="0" smtClean="0"/>
              <a:t>The Early Enzyme Commissions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6043818" y="4191000"/>
            <a:ext cx="2314575" cy="154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5" name="Text Box 8"/>
          <p:cNvSpPr txBox="1">
            <a:spLocks noChangeArrowheads="1"/>
          </p:cNvSpPr>
          <p:nvPr/>
        </p:nvSpPr>
        <p:spPr bwMode="blackWhite">
          <a:xfrm>
            <a:off x="457200" y="1367102"/>
            <a:ext cx="5257800" cy="4441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274320" rIns="0" bIns="91440">
            <a:spAutoFit/>
          </a:bodyPr>
          <a:lstStyle>
            <a:lvl1pPr>
              <a:defRPr sz="2400">
                <a:solidFill>
                  <a:srgbClr val="FFCC66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FFCC66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FFCC66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FFCC66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FFCC66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400">
                <a:solidFill>
                  <a:srgbClr val="FFCC66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400">
                <a:solidFill>
                  <a:srgbClr val="FFCC66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400">
                <a:solidFill>
                  <a:srgbClr val="FFCC66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400">
                <a:solidFill>
                  <a:srgbClr val="FFCC66"/>
                </a:solidFill>
                <a:latin typeface="Arial" charset="0"/>
              </a:defRPr>
            </a:lvl9pPr>
          </a:lstStyle>
          <a:p>
            <a:pPr marL="344488" indent="-344488">
              <a:lnSpc>
                <a:spcPts val="2600"/>
              </a:lnSpc>
              <a:spcBef>
                <a:spcPts val="600"/>
              </a:spcBef>
              <a:buClr>
                <a:srgbClr val="7030A0"/>
              </a:buClr>
              <a:buSzPct val="50000"/>
            </a:pPr>
            <a:r>
              <a:rPr lang="en-US" altLang="en-US" sz="20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1961:</a:t>
            </a:r>
            <a:r>
              <a:rPr lang="en-US" altLang="en-US" sz="2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The </a:t>
            </a:r>
            <a:r>
              <a:rPr lang="en-US" altLang="en-U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first EC list </a:t>
            </a:r>
            <a:r>
              <a:rPr lang="en-US" altLang="en-US" sz="2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(</a:t>
            </a:r>
            <a:r>
              <a:rPr lang="en-US" altLang="en-U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712 entries</a:t>
            </a:r>
            <a:r>
              <a:rPr lang="en-US" altLang="en-US" sz="2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) was </a:t>
            </a:r>
            <a:r>
              <a:rPr lang="en-US" altLang="en-U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presented </a:t>
            </a:r>
            <a:r>
              <a:rPr lang="en-US" altLang="en-US" sz="2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at the General </a:t>
            </a:r>
            <a:r>
              <a:rPr lang="en-US" altLang="en-U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Assembly of the IUB  in </a:t>
            </a:r>
            <a:r>
              <a:rPr lang="en-US" altLang="en-US" sz="2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Moscow</a:t>
            </a:r>
          </a:p>
          <a:p>
            <a:pPr marL="344488" indent="-344488">
              <a:lnSpc>
                <a:spcPts val="2600"/>
              </a:lnSpc>
              <a:buClr>
                <a:srgbClr val="7030A0"/>
              </a:buClr>
              <a:buSzPct val="50000"/>
            </a:pPr>
            <a:endParaRPr lang="en-US" altLang="en-US" sz="2000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344488" indent="-344488">
              <a:lnSpc>
                <a:spcPts val="2600"/>
              </a:lnSpc>
              <a:buClr>
                <a:srgbClr val="7030A0"/>
              </a:buClr>
              <a:buSzPct val="50000"/>
            </a:pPr>
            <a:r>
              <a:rPr lang="en-US" altLang="en-US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1964:</a:t>
            </a:r>
            <a:r>
              <a:rPr lang="en-US" altLang="en-U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 The </a:t>
            </a:r>
            <a:r>
              <a:rPr lang="en-US" altLang="en-US" sz="2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second </a:t>
            </a:r>
            <a:r>
              <a:rPr lang="en-US" altLang="en-U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EC list </a:t>
            </a:r>
            <a:r>
              <a:rPr lang="en-US" altLang="en-US" sz="2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(875 entries)</a:t>
            </a:r>
          </a:p>
          <a:p>
            <a:pPr marL="344488" indent="-344488">
              <a:lnSpc>
                <a:spcPts val="2600"/>
              </a:lnSpc>
              <a:buClr>
                <a:srgbClr val="7030A0"/>
              </a:buClr>
              <a:buSzPct val="50000"/>
            </a:pPr>
            <a:endParaRPr lang="en-US" altLang="en-US" sz="2000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344488" indent="-344488">
              <a:lnSpc>
                <a:spcPts val="2600"/>
              </a:lnSpc>
              <a:buClr>
                <a:srgbClr val="7030A0"/>
              </a:buClr>
              <a:buSzPct val="50000"/>
            </a:pPr>
            <a:r>
              <a:rPr lang="en-US" altLang="en-US" sz="20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1969:</a:t>
            </a:r>
            <a:r>
              <a:rPr lang="en-US" altLang="en-US" sz="2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The Expert Committee on </a:t>
            </a:r>
            <a:r>
              <a:rPr lang="en-US" altLang="en-US" sz="2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Enzymes</a:t>
            </a:r>
          </a:p>
          <a:p>
            <a:pPr marL="344488" indent="-344488">
              <a:lnSpc>
                <a:spcPts val="2600"/>
              </a:lnSpc>
              <a:buClr>
                <a:srgbClr val="7030A0"/>
              </a:buClr>
              <a:buSzPct val="50000"/>
            </a:pPr>
            <a:endParaRPr lang="en-US" altLang="en-US" sz="2000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344488" indent="-344488">
              <a:lnSpc>
                <a:spcPts val="2600"/>
              </a:lnSpc>
              <a:buClr>
                <a:srgbClr val="7030A0"/>
              </a:buClr>
              <a:buSzPct val="50000"/>
            </a:pPr>
            <a:r>
              <a:rPr lang="en-US" altLang="en-US" sz="20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1972:</a:t>
            </a:r>
            <a:r>
              <a:rPr lang="en-US" altLang="en-US" sz="2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the </a:t>
            </a:r>
            <a:r>
              <a:rPr lang="en-US" altLang="en-U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third </a:t>
            </a:r>
            <a:r>
              <a:rPr lang="en-US" altLang="en-US" sz="2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EC list (1770 entries)</a:t>
            </a:r>
            <a:endParaRPr lang="en-US" altLang="en-US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>
              <a:lnSpc>
                <a:spcPts val="2600"/>
              </a:lnSpc>
              <a:buNone/>
            </a:pPr>
            <a:endParaRPr lang="en-US" altLang="en-US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5867606" y="1371600"/>
            <a:ext cx="2667000" cy="199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0" dirty="0" smtClean="0"/>
              <a:t>1977: Move to NC-IUB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620000" cy="525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2000" b="0" dirty="0" smtClean="0"/>
              <a:t>A more permanent solution was needed</a:t>
            </a:r>
          </a:p>
          <a:p>
            <a:pPr>
              <a:lnSpc>
                <a:spcPct val="90000"/>
              </a:lnSpc>
            </a:pPr>
            <a:endParaRPr lang="en-US" altLang="en-US" sz="2000" b="0" dirty="0" smtClean="0"/>
          </a:p>
          <a:p>
            <a:pPr>
              <a:lnSpc>
                <a:spcPct val="90000"/>
              </a:lnSpc>
            </a:pPr>
            <a:endParaRPr lang="en-US" altLang="en-US" sz="2000" b="0" dirty="0" smtClean="0"/>
          </a:p>
          <a:p>
            <a:pPr>
              <a:lnSpc>
                <a:spcPct val="90000"/>
              </a:lnSpc>
            </a:pPr>
            <a:endParaRPr lang="en-US" altLang="en-US" sz="2000" b="0" dirty="0" smtClean="0"/>
          </a:p>
          <a:p>
            <a:pPr>
              <a:lnSpc>
                <a:spcPct val="90000"/>
              </a:lnSpc>
            </a:pPr>
            <a:endParaRPr lang="en-US" altLang="en-US" sz="2000" b="0" dirty="0" smtClean="0"/>
          </a:p>
          <a:p>
            <a:pPr marL="0" indent="0">
              <a:buNone/>
            </a:pPr>
            <a:r>
              <a:rPr lang="en-US" altLang="en-US" sz="2000" b="0" dirty="0" smtClean="0"/>
              <a:t>In 1977 a new nomenclature committee were formed:</a:t>
            </a:r>
          </a:p>
          <a:p>
            <a:pPr marL="461962" lvl="1" indent="0">
              <a:buNone/>
            </a:pPr>
            <a:r>
              <a:rPr lang="en-US" altLang="en-US" sz="2000" dirty="0" smtClean="0"/>
              <a:t>The I</a:t>
            </a:r>
            <a:r>
              <a:rPr lang="en-US" altLang="en-US" sz="2000" b="1" dirty="0" smtClean="0"/>
              <a:t>UPAC-IUB</a:t>
            </a:r>
            <a:r>
              <a:rPr lang="en-US" altLang="en-US" sz="2000" dirty="0" smtClean="0"/>
              <a:t>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J</a:t>
            </a:r>
            <a:r>
              <a:rPr lang="en-US" altLang="en-US" sz="2000" dirty="0" smtClean="0"/>
              <a:t>oint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C</a:t>
            </a:r>
            <a:r>
              <a:rPr lang="en-US" altLang="en-US" sz="2000" dirty="0" smtClean="0"/>
              <a:t>ommission on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B</a:t>
            </a:r>
            <a:r>
              <a:rPr lang="en-US" altLang="en-US" sz="2000" dirty="0" smtClean="0"/>
              <a:t>iochemical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N</a:t>
            </a:r>
            <a:r>
              <a:rPr lang="en-US" altLang="en-US" sz="2000" dirty="0" smtClean="0"/>
              <a:t>omenclature (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JCBN</a:t>
            </a:r>
            <a:r>
              <a:rPr lang="en-US" altLang="en-US" sz="2000" dirty="0" smtClean="0"/>
              <a:t>)</a:t>
            </a:r>
          </a:p>
          <a:p>
            <a:pPr lvl="1"/>
            <a:endParaRPr lang="en-US" altLang="en-US" sz="2000" dirty="0"/>
          </a:p>
          <a:p>
            <a:pPr marL="461962" lvl="1" indent="0">
              <a:buNone/>
            </a:pPr>
            <a:endParaRPr lang="en-US" altLang="en-US" sz="2000" dirty="0" smtClean="0"/>
          </a:p>
          <a:p>
            <a:pPr marL="461962" lvl="1" indent="0">
              <a:buNone/>
            </a:pPr>
            <a:endParaRPr lang="en-US" altLang="en-US" sz="2000" dirty="0"/>
          </a:p>
          <a:p>
            <a:pPr marL="461962" lvl="1" indent="0">
              <a:buNone/>
            </a:pPr>
            <a:endParaRPr lang="en-US" altLang="en-US" sz="2000" dirty="0" smtClean="0"/>
          </a:p>
          <a:p>
            <a:pPr marL="461962" lvl="1" indent="0">
              <a:buNone/>
            </a:pPr>
            <a:r>
              <a:rPr lang="en-US" altLang="en-US" sz="2000" dirty="0" smtClean="0"/>
              <a:t>A subcommittee of JCBN, the new “Nomenclature </a:t>
            </a:r>
            <a:r>
              <a:rPr lang="en-US" altLang="en-US" sz="2000" dirty="0"/>
              <a:t>Committee of </a:t>
            </a:r>
            <a:r>
              <a:rPr lang="en-US" altLang="en-US" sz="2000" dirty="0" smtClean="0"/>
              <a:t>IUB” </a:t>
            </a:r>
            <a:r>
              <a:rPr lang="en-US" altLang="en-US" sz="2000" dirty="0"/>
              <a:t>(</a:t>
            </a:r>
            <a:r>
              <a:rPr lang="en-US" altLang="en-US" sz="2000" b="1" dirty="0">
                <a:solidFill>
                  <a:srgbClr val="FF0000"/>
                </a:solidFill>
              </a:rPr>
              <a:t>NC-IUB</a:t>
            </a:r>
            <a:r>
              <a:rPr lang="en-US" altLang="en-US" sz="2000" dirty="0" smtClean="0"/>
              <a:t>), </a:t>
            </a:r>
            <a:r>
              <a:rPr lang="en-US" altLang="en-US" sz="2000" b="0" dirty="0" smtClean="0"/>
              <a:t>assumed responsibility for the EC list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37052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76400"/>
            <a:ext cx="3238500" cy="1033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114800"/>
            <a:ext cx="54673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38150"/>
            <a:ext cx="24479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696200" cy="1143000"/>
          </a:xfrm>
        </p:spPr>
        <p:txBody>
          <a:bodyPr/>
          <a:lstStyle/>
          <a:p>
            <a:r>
              <a:rPr lang="en-US" altLang="en-US" b="0" dirty="0" smtClean="0"/>
              <a:t>Current Status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blackWhite">
          <a:xfrm>
            <a:off x="228599" y="1371600"/>
            <a:ext cx="697977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2301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50000"/>
              <a:buFont typeface="Wingdings" pitchFamily="2" charset="2"/>
              <a:buChar char="l"/>
              <a:defRPr sz="2400" b="1">
                <a:solidFill>
                  <a:srgbClr val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92150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68000"/>
              <a:buFont typeface="Monotype Sorts" pitchFamily="2" charset="2"/>
              <a:buChar char="l"/>
              <a:defRPr sz="2400">
                <a:solidFill>
                  <a:srgbClr val="000000"/>
                </a:solidFill>
                <a:latin typeface="Century Gothic" panose="020B0502020202020204" pitchFamily="34" charset="0"/>
              </a:defRPr>
            </a:lvl2pPr>
            <a:lvl3pPr marL="1035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50000"/>
              <a:buFont typeface="Monotype Sorts" pitchFamily="2" charset="2"/>
              <a:buChar char="u"/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3pPr>
            <a:lvl4pPr marL="13779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Char char="–"/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4pPr>
            <a:lvl5pPr marL="1720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Char char="»"/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5pPr>
            <a:lvl6pPr marL="2178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635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092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549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1600" b="0" kern="0" dirty="0" smtClean="0"/>
              <a:t>Ongoing curation by the NC-IUBMB since 1977</a:t>
            </a:r>
          </a:p>
          <a:p>
            <a:pPr>
              <a:lnSpc>
                <a:spcPct val="100000"/>
              </a:lnSpc>
            </a:pPr>
            <a:r>
              <a:rPr lang="en-US" altLang="en-US" sz="1600" b="0" kern="0" dirty="0"/>
              <a:t>Last printed version (6</a:t>
            </a:r>
            <a:r>
              <a:rPr lang="en-US" altLang="en-US" sz="1600" b="0" kern="0" baseline="30000" dirty="0"/>
              <a:t>th</a:t>
            </a:r>
            <a:r>
              <a:rPr lang="en-US" altLang="en-US" sz="1600" b="0" kern="0" dirty="0"/>
              <a:t> edition) published in 1992</a:t>
            </a:r>
            <a:r>
              <a:rPr lang="en-US" altLang="en-US" sz="1600" b="0" kern="0" dirty="0">
                <a:solidFill>
                  <a:srgbClr val="FF0000"/>
                </a:solidFill>
              </a:rPr>
              <a:t> (3196 entries</a:t>
            </a:r>
            <a:r>
              <a:rPr lang="en-US" altLang="en-US" sz="1600" b="0" kern="0" dirty="0" smtClean="0">
                <a:solidFill>
                  <a:srgbClr val="FF0000"/>
                </a:solidFill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en-US" altLang="en-US" sz="1600" b="0" kern="0" dirty="0" smtClean="0"/>
              <a:t>Transition from print to online content</a:t>
            </a:r>
          </a:p>
          <a:p>
            <a:pPr>
              <a:lnSpc>
                <a:spcPct val="100000"/>
              </a:lnSpc>
            </a:pPr>
            <a:r>
              <a:rPr lang="en-US" altLang="en-US" sz="1600" b="0" kern="0" dirty="0" smtClean="0"/>
              <a:t>Currently there are </a:t>
            </a:r>
            <a:r>
              <a:rPr lang="en-US" altLang="en-US" sz="1600" b="0" kern="0" dirty="0" smtClean="0">
                <a:solidFill>
                  <a:srgbClr val="FF0000"/>
                </a:solidFill>
              </a:rPr>
              <a:t>6087 entries</a:t>
            </a:r>
          </a:p>
          <a:p>
            <a:pPr>
              <a:lnSpc>
                <a:spcPct val="100000"/>
              </a:lnSpc>
            </a:pPr>
            <a:endParaRPr lang="en-US" altLang="en-US" sz="1600" b="0" kern="0" dirty="0" smtClean="0">
              <a:solidFill>
                <a:srgbClr val="FF0000"/>
              </a:solidFill>
            </a:endParaRPr>
          </a:p>
        </p:txBody>
      </p:sp>
      <p:sp>
        <p:nvSpPr>
          <p:cNvPr id="2" name="AutoShape 2" descr="Image result for onl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5867400" y="3867738"/>
            <a:ext cx="3151892" cy="2101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blackWhite">
          <a:xfrm>
            <a:off x="332492" y="2895600"/>
            <a:ext cx="4267200" cy="347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74320" rIns="0" bIns="9144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400" kern="1200">
                <a:solidFill>
                  <a:srgbClr val="FFCC66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400" kern="1200">
                <a:solidFill>
                  <a:srgbClr val="FFCC66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400" kern="1200">
                <a:solidFill>
                  <a:srgbClr val="FFCC66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400" kern="1200">
                <a:solidFill>
                  <a:srgbClr val="FFCC66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400" kern="1200">
                <a:solidFill>
                  <a:srgbClr val="FFCC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FFCC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FFCC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FFCC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FFCC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entury Gothic" pitchFamily="34" charset="0"/>
              </a:rPr>
              <a:t>Current Members:</a:t>
            </a:r>
          </a:p>
          <a:p>
            <a:pPr>
              <a:buFont typeface="Wingdings" pitchFamily="2" charset="2"/>
              <a:buNone/>
            </a:pPr>
            <a:endParaRPr lang="en-US" altLang="en-US" sz="1400" dirty="0">
              <a:solidFill>
                <a:srgbClr val="000000"/>
              </a:solidFill>
              <a:latin typeface="Century Gothic" pitchFamily="34" charset="0"/>
            </a:endParaRPr>
          </a:p>
          <a:p>
            <a:pPr marL="684213" lvl="1" indent="-227013">
              <a:buClrTx/>
              <a:buSzPct val="50000"/>
              <a:buFont typeface="Wingdings" pitchFamily="2" charset="2"/>
              <a:buChar char="l"/>
            </a:pPr>
            <a:r>
              <a:rPr lang="en-US" altLang="en-US" sz="1400" dirty="0">
                <a:solidFill>
                  <a:srgbClr val="000000"/>
                </a:solidFill>
                <a:latin typeface="Century Gothic" pitchFamily="34" charset="0"/>
              </a:rPr>
              <a:t>K.F. Tipton, Ireland   (Trinity College Dublin) – historical perspective</a:t>
            </a:r>
          </a:p>
          <a:p>
            <a:pPr marL="684213" lvl="1" indent="-227013">
              <a:buClrTx/>
              <a:buSzPct val="50000"/>
            </a:pPr>
            <a:r>
              <a:rPr lang="en-US" altLang="en-US" sz="1400" dirty="0" smtClean="0">
                <a:solidFill>
                  <a:srgbClr val="000000"/>
                </a:solidFill>
                <a:latin typeface="Century Gothic" pitchFamily="34" charset="0"/>
              </a:rPr>
              <a:t>A</a:t>
            </a:r>
            <a:r>
              <a:rPr lang="en-US" altLang="en-US" sz="1400" dirty="0">
                <a:solidFill>
                  <a:srgbClr val="000000"/>
                </a:solidFill>
                <a:latin typeface="Century Gothic" pitchFamily="34" charset="0"/>
              </a:rPr>
              <a:t>. McDonald, Ireland  (Trinity College Dublin) – Database and website development</a:t>
            </a:r>
          </a:p>
          <a:p>
            <a:pPr marL="684213" lvl="1" indent="-227013">
              <a:buClrTx/>
              <a:buSzPct val="50000"/>
              <a:buFont typeface="Wingdings" pitchFamily="2" charset="2"/>
              <a:buChar char="l"/>
            </a:pPr>
            <a:r>
              <a:rPr lang="en-US" altLang="en-US" sz="1400" dirty="0" smtClean="0">
                <a:solidFill>
                  <a:srgbClr val="000000"/>
                </a:solidFill>
                <a:latin typeface="Century Gothic" pitchFamily="34" charset="0"/>
              </a:rPr>
              <a:t>G.P</a:t>
            </a:r>
            <a:r>
              <a:rPr lang="en-US" altLang="en-US" sz="1400" dirty="0">
                <a:solidFill>
                  <a:srgbClr val="000000"/>
                </a:solidFill>
                <a:latin typeface="Century Gothic" pitchFamily="34" charset="0"/>
              </a:rPr>
              <a:t>. Moss, UK  (Queen Mary University of London) – chemical nomenclature</a:t>
            </a:r>
          </a:p>
          <a:p>
            <a:pPr marL="684213" lvl="1" indent="-227013">
              <a:buClrTx/>
              <a:buSzPct val="50000"/>
              <a:buFont typeface="Wingdings" pitchFamily="2" charset="2"/>
              <a:buChar char="l"/>
            </a:pPr>
            <a:r>
              <a:rPr lang="en-US" altLang="en-US" sz="1400" dirty="0">
                <a:solidFill>
                  <a:srgbClr val="000000"/>
                </a:solidFill>
                <a:latin typeface="Century Gothic" pitchFamily="34" charset="0"/>
              </a:rPr>
              <a:t>K. Axelsen, </a:t>
            </a:r>
            <a:r>
              <a:rPr lang="en-US" altLang="en-US" sz="1400" dirty="0" smtClean="0">
                <a:solidFill>
                  <a:srgbClr val="000000"/>
                </a:solidFill>
                <a:latin typeface="Century Gothic" pitchFamily="34" charset="0"/>
              </a:rPr>
              <a:t>Denmark </a:t>
            </a:r>
            <a:r>
              <a:rPr lang="en-US" altLang="en-US" sz="1400" dirty="0">
                <a:solidFill>
                  <a:srgbClr val="000000"/>
                </a:solidFill>
                <a:latin typeface="Century Gothic" pitchFamily="34" charset="0"/>
              </a:rPr>
              <a:t>(</a:t>
            </a:r>
            <a:r>
              <a:rPr lang="en-US" altLang="en-US" sz="1400" dirty="0" err="1">
                <a:solidFill>
                  <a:srgbClr val="000000"/>
                </a:solidFill>
                <a:latin typeface="Century Gothic" pitchFamily="34" charset="0"/>
              </a:rPr>
              <a:t>UniProt</a:t>
            </a:r>
            <a:r>
              <a:rPr lang="en-US" altLang="en-US" sz="1400" dirty="0">
                <a:solidFill>
                  <a:srgbClr val="000000"/>
                </a:solidFill>
                <a:latin typeface="Century Gothic" pitchFamily="34" charset="0"/>
              </a:rPr>
              <a:t>) – active </a:t>
            </a:r>
            <a:r>
              <a:rPr lang="en-US" altLang="en-US" sz="1400" dirty="0" smtClean="0">
                <a:solidFill>
                  <a:srgbClr val="000000"/>
                </a:solidFill>
                <a:latin typeface="Century Gothic" pitchFamily="34" charset="0"/>
              </a:rPr>
              <a:t>curation</a:t>
            </a:r>
          </a:p>
          <a:p>
            <a:pPr marL="684213" lvl="1" indent="-227013">
              <a:buClrTx/>
              <a:buSzPct val="50000"/>
            </a:pPr>
            <a:r>
              <a:rPr lang="en-US" altLang="en-US" sz="1400" dirty="0">
                <a:solidFill>
                  <a:srgbClr val="000000"/>
                </a:solidFill>
                <a:latin typeface="Century Gothic" pitchFamily="34" charset="0"/>
              </a:rPr>
              <a:t>I. </a:t>
            </a:r>
            <a:r>
              <a:rPr lang="en-US" altLang="en-US" sz="1400" dirty="0" err="1">
                <a:solidFill>
                  <a:srgbClr val="000000"/>
                </a:solidFill>
                <a:latin typeface="Century Gothic" pitchFamily="34" charset="0"/>
              </a:rPr>
              <a:t>Schomburg</a:t>
            </a:r>
            <a:r>
              <a:rPr lang="en-US" altLang="en-US" sz="1400" dirty="0">
                <a:solidFill>
                  <a:srgbClr val="000000"/>
                </a:solidFill>
                <a:latin typeface="Century Gothic" pitchFamily="34" charset="0"/>
              </a:rPr>
              <a:t>, </a:t>
            </a:r>
            <a:r>
              <a:rPr lang="en-US" altLang="en-US" sz="1400" dirty="0" smtClean="0">
                <a:solidFill>
                  <a:srgbClr val="000000"/>
                </a:solidFill>
                <a:latin typeface="Century Gothic" pitchFamily="34" charset="0"/>
              </a:rPr>
              <a:t>Germany (BRENDA</a:t>
            </a:r>
            <a:r>
              <a:rPr lang="en-US" altLang="en-US" sz="1400" dirty="0">
                <a:solidFill>
                  <a:srgbClr val="000000"/>
                </a:solidFill>
                <a:latin typeface="Century Gothic" pitchFamily="34" charset="0"/>
              </a:rPr>
              <a:t>) – active curation</a:t>
            </a:r>
          </a:p>
          <a:p>
            <a:pPr marL="684213" lvl="1" indent="-227013">
              <a:buClrTx/>
              <a:buSzPct val="50000"/>
              <a:buFont typeface="Wingdings" pitchFamily="2" charset="2"/>
              <a:buChar char="l"/>
            </a:pPr>
            <a:r>
              <a:rPr lang="en-US" altLang="en-US" sz="1400" dirty="0" smtClean="0">
                <a:solidFill>
                  <a:srgbClr val="000000"/>
                </a:solidFill>
                <a:latin typeface="Century Gothic" pitchFamily="34" charset="0"/>
              </a:rPr>
              <a:t>R</a:t>
            </a:r>
            <a:r>
              <a:rPr lang="en-US" altLang="en-US" sz="1400" dirty="0">
                <a:solidFill>
                  <a:srgbClr val="000000"/>
                </a:solidFill>
                <a:latin typeface="Century Gothic" pitchFamily="34" charset="0"/>
              </a:rPr>
              <a:t>. Caspi, </a:t>
            </a:r>
            <a:r>
              <a:rPr lang="en-US" altLang="en-US" sz="1400" dirty="0" smtClean="0">
                <a:solidFill>
                  <a:srgbClr val="000000"/>
                </a:solidFill>
                <a:latin typeface="Century Gothic" pitchFamily="34" charset="0"/>
              </a:rPr>
              <a:t>USA (MetaCyc</a:t>
            </a:r>
            <a:r>
              <a:rPr lang="en-US" altLang="en-US" sz="1400" dirty="0">
                <a:solidFill>
                  <a:srgbClr val="000000"/>
                </a:solidFill>
                <a:latin typeface="Century Gothic" pitchFamily="34" charset="0"/>
              </a:rPr>
              <a:t>) – active curation</a:t>
            </a:r>
          </a:p>
          <a:p>
            <a:pPr lvl="1">
              <a:buClrTx/>
              <a:buSzPct val="50000"/>
              <a:buFont typeface="Wingdings" pitchFamily="2" charset="2"/>
              <a:buChar char="l"/>
            </a:pPr>
            <a:endParaRPr lang="en-US" altLang="en-US" sz="1400" dirty="0">
              <a:solidFill>
                <a:srgbClr val="000000"/>
              </a:solidFill>
              <a:latin typeface="Century Gothic" pitchFamily="34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4881190" y="2971800"/>
            <a:ext cx="160972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057" y="1447800"/>
            <a:ext cx="2692835" cy="1398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10600" cy="1143000"/>
          </a:xfrm>
        </p:spPr>
        <p:txBody>
          <a:bodyPr/>
          <a:lstStyle/>
          <a:p>
            <a:r>
              <a:rPr lang="en-US" altLang="en-US" b="0" dirty="0" smtClean="0"/>
              <a:t>Meanwhile </a:t>
            </a:r>
            <a:r>
              <a:rPr lang="en-US" altLang="en-US" b="0" dirty="0"/>
              <a:t>– the </a:t>
            </a:r>
            <a:r>
              <a:rPr lang="en-US" altLang="en-US" b="0" dirty="0" smtClean="0"/>
              <a:t>Bioinformatics </a:t>
            </a:r>
            <a:r>
              <a:rPr lang="en-US" altLang="en-US" b="0" dirty="0"/>
              <a:t>revolution!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86200"/>
            <a:ext cx="2666999" cy="106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86200"/>
            <a:ext cx="312349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 bwMode="auto">
          <a:xfrm>
            <a:off x="3810000" y="4229100"/>
            <a:ext cx="1143000" cy="381000"/>
          </a:xfrm>
          <a:prstGeom prst="rightArrow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74320" rIns="0" bIns="91440" numCol="1" rtlCol="0" anchor="ctr" anchorCtr="0" compatLnSpc="1">
            <a:prstTxWarp prst="textNoShape">
              <a:avLst/>
            </a:prstTxWarp>
          </a:bodyPr>
          <a:lstStyle/>
          <a:p>
            <a:pPr marL="230188" marR="0" indent="-230188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CC66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5361" y="3876261"/>
            <a:ext cx="1984839" cy="2400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rgbClr val="000000"/>
                </a:solidFill>
              </a:rPr>
              <a:t>Annotation of EC numbers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5562600"/>
            <a:ext cx="7466892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EC numbers are more relevant than ever before</a:t>
            </a:r>
            <a:endParaRPr lang="en-US" altLang="en-US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546827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EC numbers are a simple way to connect genomic information with biochemical information</a:t>
            </a:r>
            <a:endParaRPr lang="en-US" altLang="en-US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0"/>
            <a:ext cx="7696200" cy="914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dirty="0" smtClean="0"/>
              <a:t>EC Curation</a:t>
            </a:r>
            <a:endParaRPr lang="en-US" sz="4800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6477000" y="1447800"/>
            <a:ext cx="1752600" cy="2423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57908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0" dirty="0" smtClean="0"/>
              <a:t>An EC Entry Example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266700" y="1271588"/>
            <a:ext cx="8609013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696200" cy="1143000"/>
          </a:xfrm>
        </p:spPr>
        <p:txBody>
          <a:bodyPr/>
          <a:lstStyle/>
          <a:p>
            <a:r>
              <a:rPr lang="en-US" altLang="en-US" b="0" smtClean="0"/>
              <a:t>The DraftEnz Portal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99053"/>
            <a:ext cx="7045785" cy="2895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81756"/>
            <a:ext cx="4953000" cy="453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638" y="3810000"/>
            <a:ext cx="4719639" cy="2338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1137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Which Enzymes Are Classified?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5334000" cy="4800600"/>
          </a:xfrm>
        </p:spPr>
        <p:txBody>
          <a:bodyPr/>
          <a:lstStyle/>
          <a:p>
            <a:r>
              <a:rPr lang="en-US" sz="2000" b="0" dirty="0" smtClean="0"/>
              <a:t>Existing entries in pathway/enzyme databases</a:t>
            </a:r>
          </a:p>
          <a:p>
            <a:r>
              <a:rPr lang="en-US" sz="2000" b="0" dirty="0" smtClean="0"/>
              <a:t>Curators </a:t>
            </a:r>
            <a:r>
              <a:rPr lang="en-US" sz="2000" b="0" dirty="0"/>
              <a:t>encounter new enzymes during their regular </a:t>
            </a:r>
            <a:r>
              <a:rPr lang="en-US" sz="2000" b="0" dirty="0" smtClean="0"/>
              <a:t>work</a:t>
            </a:r>
          </a:p>
          <a:p>
            <a:r>
              <a:rPr lang="en-US" sz="2000" b="0" dirty="0"/>
              <a:t>Users requests via websites</a:t>
            </a:r>
          </a:p>
          <a:p>
            <a:endParaRPr lang="en-US" sz="2000" b="0" dirty="0" smtClean="0"/>
          </a:p>
          <a:p>
            <a:pPr marL="0" indent="0">
              <a:buNone/>
            </a:pPr>
            <a:r>
              <a:rPr lang="en-US" sz="2000" dirty="0" smtClean="0"/>
              <a:t>Requirements:</a:t>
            </a:r>
          </a:p>
          <a:p>
            <a:r>
              <a:rPr lang="en-US" sz="2000" b="0" dirty="0"/>
              <a:t>The enzyme must have been characterized in a way that leaves no doubt as to its activity</a:t>
            </a:r>
            <a:r>
              <a:rPr lang="en-US" sz="2000" b="0" dirty="0" smtClean="0"/>
              <a:t>.</a:t>
            </a:r>
          </a:p>
          <a:p>
            <a:r>
              <a:rPr lang="en-US" sz="2000" b="0" dirty="0"/>
              <a:t>The enzyme must have been described in a paper accepted by a peer-reviewed publication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916" y="1295400"/>
            <a:ext cx="2800350" cy="231445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916" y="4206739"/>
            <a:ext cx="2800350" cy="19012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8740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0" dirty="0" smtClean="0"/>
              <a:t>Reaction Direction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5791200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/>
          <a:lstStyle/>
          <a:p>
            <a:r>
              <a:rPr lang="en-US" altLang="en-US" sz="1800" b="0" dirty="0" smtClean="0"/>
              <a:t>EC entries do not imply a direction</a:t>
            </a:r>
          </a:p>
          <a:p>
            <a:endParaRPr lang="en-US" altLang="en-US" sz="1800" b="0" dirty="0" smtClean="0"/>
          </a:p>
          <a:p>
            <a:r>
              <a:rPr lang="en-US" altLang="en-US" sz="1800" b="0" dirty="0" smtClean="0"/>
              <a:t>For consistency, all reactions in a given</a:t>
            </a:r>
          </a:p>
          <a:p>
            <a:pPr>
              <a:buNone/>
            </a:pPr>
            <a:r>
              <a:rPr lang="en-US" altLang="en-US" sz="1800" b="0" dirty="0" smtClean="0"/>
              <a:t>   class are written in the same direction</a:t>
            </a:r>
          </a:p>
          <a:p>
            <a:pPr>
              <a:buFont typeface="Wingdings" pitchFamily="2" charset="2"/>
              <a:buNone/>
            </a:pPr>
            <a:r>
              <a:rPr lang="en-US" altLang="en-US" sz="1800" b="0" dirty="0" smtClean="0"/>
              <a:t>   </a:t>
            </a:r>
          </a:p>
          <a:p>
            <a:r>
              <a:rPr lang="en-US" altLang="en-US" sz="1800" b="0" dirty="0" smtClean="0"/>
              <a:t>The </a:t>
            </a:r>
            <a:r>
              <a:rPr lang="en-US" altLang="en-US" sz="1800" b="0" i="1" dirty="0" smtClean="0"/>
              <a:t>systematic</a:t>
            </a:r>
            <a:r>
              <a:rPr lang="en-US" altLang="en-US" sz="1800" b="0" dirty="0" smtClean="0"/>
              <a:t> names are derived from the written direction, even if only the reverse direction has been demonstrated experimentally. Ideally, a comment would indicate that… </a:t>
            </a:r>
          </a:p>
        </p:txBody>
      </p:sp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6324600" y="457200"/>
            <a:ext cx="194475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267200"/>
            <a:ext cx="5638800" cy="1995912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87338" y="1412875"/>
            <a:ext cx="6265862" cy="2397125"/>
          </a:xfrm>
        </p:spPr>
        <p:txBody>
          <a:bodyPr/>
          <a:lstStyle/>
          <a:p>
            <a:pPr marL="404813" indent="-404813">
              <a:lnSpc>
                <a:spcPct val="90000"/>
              </a:lnSpc>
              <a:buFont typeface="Arial Narrow" pitchFamily="34" charset="0"/>
              <a:buChar char="●"/>
            </a:pPr>
            <a:r>
              <a:rPr lang="en-US" altLang="en-US" sz="2000" b="0" dirty="0" smtClean="0"/>
              <a:t>MetaCyc </a:t>
            </a:r>
            <a:r>
              <a:rPr lang="en-US" altLang="en-US" sz="2000" b="0" dirty="0"/>
              <a:t>is </a:t>
            </a:r>
            <a:r>
              <a:rPr lang="en-US" altLang="en-US" sz="2000" b="0" dirty="0" smtClean="0"/>
              <a:t>an ambitious project, aiming to catalog all known information about metabolism</a:t>
            </a:r>
          </a:p>
          <a:p>
            <a:pPr marL="404813" indent="-404813">
              <a:lnSpc>
                <a:spcPct val="90000"/>
              </a:lnSpc>
              <a:buFont typeface="Arial Narrow" pitchFamily="34" charset="0"/>
              <a:buChar char="●"/>
            </a:pPr>
            <a:endParaRPr lang="en-US" altLang="en-US" sz="2000" b="0" dirty="0" smtClean="0"/>
          </a:p>
          <a:p>
            <a:pPr marL="404813" indent="-404813">
              <a:lnSpc>
                <a:spcPct val="90000"/>
              </a:lnSpc>
              <a:spcAft>
                <a:spcPct val="100000"/>
              </a:spcAft>
              <a:buFont typeface="Arial Narrow" pitchFamily="34" charset="0"/>
              <a:buChar char="●"/>
            </a:pPr>
            <a:r>
              <a:rPr lang="en-US" altLang="en-US" sz="2000" b="0" dirty="0" smtClean="0"/>
              <a:t>A </a:t>
            </a:r>
            <a:r>
              <a:rPr lang="en-US" altLang="en-US" sz="2000" b="0" dirty="0" smtClean="0"/>
              <a:t>metabolic </a:t>
            </a:r>
            <a:r>
              <a:rPr lang="en-US" altLang="en-US" sz="2000" b="0" dirty="0" smtClean="0"/>
              <a:t>encyclopedia for people and information systems</a:t>
            </a:r>
            <a:endParaRPr lang="en-US" altLang="en-US" sz="2000" b="0" dirty="0" smtClean="0"/>
          </a:p>
          <a:p>
            <a:pPr marL="404813" indent="-404813">
              <a:lnSpc>
                <a:spcPct val="90000"/>
              </a:lnSpc>
              <a:spcAft>
                <a:spcPct val="100000"/>
              </a:spcAft>
              <a:buFont typeface="Arial Narrow" pitchFamily="34" charset="0"/>
              <a:buChar char="●"/>
            </a:pPr>
            <a:r>
              <a:rPr lang="en-US" altLang="en-US" sz="2000" b="0" dirty="0" smtClean="0"/>
              <a:t>Foundation for all other BioCyc databases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6096000" y="304800"/>
            <a:ext cx="2743200" cy="754062"/>
          </a:xfrm>
          <a:prstGeom prst="rect">
            <a:avLst/>
          </a:prstGeom>
          <a:noFill/>
          <a:ln w="31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55575" y="-1988"/>
            <a:ext cx="5867400" cy="1143000"/>
          </a:xfrm>
        </p:spPr>
        <p:txBody>
          <a:bodyPr/>
          <a:lstStyle/>
          <a:p>
            <a:r>
              <a:rPr lang="en-US" altLang="en-US" b="0" dirty="0"/>
              <a:t>Bringing the </a:t>
            </a:r>
            <a:r>
              <a:rPr lang="en-US" altLang="en-US" b="0" dirty="0" err="1"/>
              <a:t>Cyc</a:t>
            </a:r>
            <a:r>
              <a:rPr lang="en-US" altLang="en-US" b="0" dirty="0"/>
              <a:t> to BioCyc</a:t>
            </a:r>
            <a:endParaRPr lang="en-US" altLang="en-US" b="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4999760"/>
            <a:ext cx="1905000" cy="1267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5" descr="Image result for bacte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001833"/>
            <a:ext cx="2019300" cy="126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5001833"/>
            <a:ext cx="2228911" cy="1252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999759"/>
            <a:ext cx="1692433" cy="1267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33422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US" altLang="en-US" sz="2800" b="0" dirty="0" smtClean="0"/>
              <a:t>EC Numbers Define Enzymes, Not Reactions!</a:t>
            </a: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0" y="4724400"/>
            <a:ext cx="5562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152400" y="2590800"/>
            <a:ext cx="5562600" cy="189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6" name="Text Box 12"/>
          <p:cNvSpPr txBox="1">
            <a:spLocks noChangeArrowheads="1"/>
          </p:cNvSpPr>
          <p:nvPr/>
        </p:nvSpPr>
        <p:spPr bwMode="blackWhite">
          <a:xfrm>
            <a:off x="533400" y="990600"/>
            <a:ext cx="8001000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274320" rIns="0" bIns="91440">
            <a:spAutoFit/>
          </a:bodyPr>
          <a:lstStyle>
            <a:lvl1pPr>
              <a:defRPr sz="2400">
                <a:solidFill>
                  <a:srgbClr val="FFCC66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FFCC66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FFCC66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FFCC66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FFCC66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400">
                <a:solidFill>
                  <a:srgbClr val="FFCC66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400">
                <a:solidFill>
                  <a:srgbClr val="FFCC66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400">
                <a:solidFill>
                  <a:srgbClr val="FFCC66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400">
                <a:solidFill>
                  <a:srgbClr val="FFCC66"/>
                </a:solidFill>
                <a:latin typeface="Arial" charset="0"/>
              </a:defRPr>
            </a:lvl9pPr>
          </a:lstStyle>
          <a:p>
            <a:pPr marL="342900" indent="-342900">
              <a:buClrTx/>
              <a:buSzPct val="50000"/>
            </a:pPr>
            <a:r>
              <a:rPr lang="en-US" altLang="en-US" sz="2000" dirty="0">
                <a:solidFill>
                  <a:srgbClr val="000000"/>
                </a:solidFill>
              </a:rPr>
              <a:t>More accurately, an EC number stands for an active site. Enzymes with multiple active sites (e.g. if several genes fuse to encode a single polypeptide) </a:t>
            </a:r>
            <a:r>
              <a:rPr lang="en-US" altLang="en-US" sz="2000" dirty="0" smtClean="0">
                <a:solidFill>
                  <a:srgbClr val="000000"/>
                </a:solidFill>
              </a:rPr>
              <a:t>receive </a:t>
            </a:r>
            <a:r>
              <a:rPr lang="en-US" altLang="en-US" sz="2000" dirty="0">
                <a:solidFill>
                  <a:srgbClr val="000000"/>
                </a:solidFill>
              </a:rPr>
              <a:t>multiple EC </a:t>
            </a:r>
            <a:r>
              <a:rPr lang="en-US" altLang="en-US" sz="2000" dirty="0" smtClean="0">
                <a:solidFill>
                  <a:srgbClr val="000000"/>
                </a:solidFill>
              </a:rPr>
              <a:t>numbers. </a:t>
            </a:r>
          </a:p>
          <a:p>
            <a:pPr marL="342900" indent="-342900">
              <a:buClrTx/>
              <a:buSzPct val="50000"/>
            </a:pPr>
            <a:r>
              <a:rPr lang="en-US" altLang="en-US" sz="2000" dirty="0" smtClean="0">
                <a:solidFill>
                  <a:srgbClr val="000000"/>
                </a:solidFill>
              </a:rPr>
              <a:t>On the other hand, a reaction may be associated with multiple EC numbers</a:t>
            </a:r>
            <a:endParaRPr lang="en-US" altLang="en-US" sz="2000" dirty="0">
              <a:solidFill>
                <a:srgbClr val="000000"/>
              </a:solidFill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609600" y="2867464"/>
            <a:ext cx="3505200" cy="228600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/>
          <a:extLst/>
        </p:spPr>
        <p:txBody>
          <a:bodyPr vert="horz" wrap="square" lIns="0" tIns="274320" rIns="0" bIns="91440" numCol="1" rtlCol="0" anchor="ctr" anchorCtr="0" compatLnSpc="1">
            <a:prstTxWarp prst="textNoShape">
              <a:avLst/>
            </a:prstTxWarp>
          </a:bodyPr>
          <a:lstStyle/>
          <a:p>
            <a:pPr marL="230188" marR="0" indent="-230188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CC66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74430" y="4994030"/>
            <a:ext cx="3505200" cy="228600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/>
          <a:extLst/>
        </p:spPr>
        <p:txBody>
          <a:bodyPr vert="horz" wrap="square" lIns="0" tIns="274320" rIns="0" bIns="91440" numCol="1" rtlCol="0" anchor="ctr" anchorCtr="0" compatLnSpc="1">
            <a:prstTxWarp prst="textNoShape">
              <a:avLst/>
            </a:prstTxWarp>
          </a:bodyPr>
          <a:lstStyle/>
          <a:p>
            <a:pPr marL="230188" marR="0" indent="-230188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CC66"/>
              </a:solidFill>
              <a:effectLst/>
              <a:latin typeface="Arial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630" y="4385682"/>
            <a:ext cx="4914900" cy="1913365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4649430" y="533400"/>
            <a:ext cx="377543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0" dirty="0" smtClean="0"/>
              <a:t>Difficulties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4800600" cy="480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/>
          <a:lstStyle/>
          <a:p>
            <a:r>
              <a:rPr lang="en-US" altLang="en-US" sz="2000" b="0" dirty="0" smtClean="0"/>
              <a:t>No enzyme can be tested with all potential substrates…</a:t>
            </a:r>
          </a:p>
          <a:p>
            <a:endParaRPr lang="en-US" altLang="en-US" sz="2000" b="0" dirty="0" smtClean="0"/>
          </a:p>
          <a:p>
            <a:r>
              <a:rPr lang="en-US" altLang="en-US" sz="2000" b="0" dirty="0" smtClean="0"/>
              <a:t>Enzymes that perform very complex reactions</a:t>
            </a:r>
          </a:p>
          <a:p>
            <a:endParaRPr lang="en-US" altLang="en-US" sz="2000" b="0" dirty="0" smtClean="0"/>
          </a:p>
          <a:p>
            <a:r>
              <a:rPr lang="en-US" altLang="en-US" sz="2000" b="0" dirty="0" smtClean="0"/>
              <a:t>Enzymes with a very broad substrate range (liver alcohol dehydrogenase)</a:t>
            </a:r>
          </a:p>
          <a:p>
            <a:endParaRPr lang="en-US" altLang="en-US" sz="2000" b="0" dirty="0" smtClean="0"/>
          </a:p>
          <a:p>
            <a:r>
              <a:rPr lang="en-US" altLang="en-US" sz="2000" b="0" dirty="0" smtClean="0"/>
              <a:t>Old enzymes with a single reference - are they real?</a:t>
            </a:r>
          </a:p>
          <a:p>
            <a:endParaRPr lang="en-US" altLang="en-US" sz="2000" b="0" dirty="0" smtClean="0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5592054" y="3276600"/>
            <a:ext cx="3571875" cy="214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524000"/>
            <a:ext cx="6629400" cy="1600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dirty="0" smtClean="0"/>
              <a:t>Using the EC System</a:t>
            </a:r>
            <a:endParaRPr lang="en-US" sz="4800" dirty="0"/>
          </a:p>
        </p:txBody>
      </p:sp>
      <p:sp>
        <p:nvSpPr>
          <p:cNvPr id="2" name="AutoShape 2" descr="Image result for cur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1" name="Picture 5" descr="Image result for cu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477" y="3962400"/>
            <a:ext cx="3657600" cy="178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4420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0" dirty="0" smtClean="0"/>
              <a:t>Where Is the EC List?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1371600"/>
            <a:ext cx="6858000" cy="502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1600" b="0" dirty="0" smtClean="0"/>
              <a:t>The primary source is </a:t>
            </a:r>
          </a:p>
          <a:p>
            <a:pPr>
              <a:lnSpc>
                <a:spcPct val="80000"/>
              </a:lnSpc>
            </a:pPr>
            <a:endParaRPr lang="en-US" altLang="en-US" sz="1600" b="0" dirty="0" smtClean="0"/>
          </a:p>
          <a:p>
            <a:pPr>
              <a:lnSpc>
                <a:spcPct val="80000"/>
              </a:lnSpc>
            </a:pPr>
            <a:endParaRPr lang="en-US" altLang="en-US" sz="1600" b="0" dirty="0" smtClean="0"/>
          </a:p>
          <a:p>
            <a:pPr>
              <a:lnSpc>
                <a:spcPct val="80000"/>
              </a:lnSpc>
            </a:pPr>
            <a:endParaRPr lang="en-US" altLang="en-US" sz="1600" b="0" dirty="0" smtClean="0"/>
          </a:p>
          <a:p>
            <a:pPr>
              <a:lnSpc>
                <a:spcPct val="80000"/>
              </a:lnSpc>
            </a:pPr>
            <a:endParaRPr lang="en-US" altLang="en-US" sz="1600" b="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600" b="0" dirty="0" smtClean="0"/>
              <a:t>     A daily-updated MySQL database available at</a:t>
            </a:r>
          </a:p>
          <a:p>
            <a:pPr>
              <a:lnSpc>
                <a:spcPct val="80000"/>
              </a:lnSpc>
              <a:buNone/>
            </a:pPr>
            <a:r>
              <a:rPr lang="en-US" altLang="en-US" sz="1600" b="0" dirty="0"/>
              <a:t> </a:t>
            </a:r>
            <a:r>
              <a:rPr lang="en-US" altLang="en-US" sz="1600" b="0" dirty="0" smtClean="0"/>
              <a:t>    </a:t>
            </a:r>
            <a:r>
              <a:rPr lang="en-US" altLang="en-US" sz="1600" b="0" dirty="0" smtClean="0">
                <a:hlinkClick r:id="rId2"/>
              </a:rPr>
              <a:t>http</a:t>
            </a:r>
            <a:r>
              <a:rPr lang="en-US" altLang="en-US" sz="1600" b="0" dirty="0">
                <a:hlinkClick r:id="rId2"/>
              </a:rPr>
              <a:t>://www.enzyme-database.org</a:t>
            </a:r>
            <a:r>
              <a:rPr lang="en-US" altLang="en-US" sz="1600" b="0" dirty="0" smtClean="0">
                <a:hlinkClick r:id="rId2"/>
              </a:rPr>
              <a:t>/</a:t>
            </a:r>
            <a:endParaRPr lang="en-US" altLang="en-US" sz="1600" b="0" dirty="0" smtClean="0"/>
          </a:p>
          <a:p>
            <a:pPr>
              <a:lnSpc>
                <a:spcPct val="80000"/>
              </a:lnSpc>
              <a:buNone/>
            </a:pPr>
            <a:endParaRPr lang="en-US" altLang="en-US" sz="1600" b="0" dirty="0" smtClean="0"/>
          </a:p>
          <a:p>
            <a:r>
              <a:rPr lang="en-US" altLang="en-US" sz="1600" b="0" dirty="0" smtClean="0"/>
              <a:t>Another database, prepared by Gerry Moss, is available at </a:t>
            </a:r>
            <a:r>
              <a:rPr lang="en-US" altLang="en-US" sz="1600" b="0" dirty="0" smtClean="0">
                <a:hlinkClick r:id="rId3"/>
              </a:rPr>
              <a:t>http://www.chem.qmul.ac.uk/iubmb/enzyme/</a:t>
            </a:r>
            <a:endParaRPr lang="en-US" altLang="en-US" sz="1600" b="0" dirty="0" smtClean="0"/>
          </a:p>
          <a:p>
            <a:endParaRPr lang="en-US" altLang="en-US" sz="1600" b="0" dirty="0" smtClean="0"/>
          </a:p>
          <a:p>
            <a:r>
              <a:rPr lang="en-US" altLang="en-US" sz="1600" b="0" dirty="0" smtClean="0"/>
              <a:t>A copy of the EC list is available via the ENZYME DB (SIB) at </a:t>
            </a:r>
            <a:r>
              <a:rPr lang="en-US" altLang="en-US" sz="1600" b="0" dirty="0" smtClean="0">
                <a:hlinkClick r:id="rId4"/>
              </a:rPr>
              <a:t>http://www.expasy.ch/enzyme/</a:t>
            </a:r>
            <a:endParaRPr lang="en-US" altLang="en-US" sz="1600" b="0" dirty="0" smtClean="0"/>
          </a:p>
          <a:p>
            <a:endParaRPr lang="en-US" altLang="en-US" sz="1600" b="0" dirty="0" smtClean="0"/>
          </a:p>
          <a:p>
            <a:r>
              <a:rPr lang="en-US" altLang="en-US" sz="1600" b="0" dirty="0" smtClean="0"/>
              <a:t>Yet another one is </a:t>
            </a:r>
            <a:r>
              <a:rPr lang="en-US" altLang="en-US" sz="1600" b="0" dirty="0" err="1" smtClean="0"/>
              <a:t>IntEnz</a:t>
            </a:r>
            <a:r>
              <a:rPr lang="en-US" altLang="en-US" sz="1600" b="0" dirty="0" smtClean="0"/>
              <a:t> at (EBI-SIB) </a:t>
            </a:r>
            <a:r>
              <a:rPr lang="en-US" altLang="en-US" sz="1600" b="0" dirty="0" smtClean="0">
                <a:hlinkClick r:id="rId5"/>
              </a:rPr>
              <a:t>http://www.ebi.ac.uk/intenz/index.jsp</a:t>
            </a:r>
            <a:endParaRPr lang="en-US" altLang="en-US" sz="1600" b="0" dirty="0" smtClean="0"/>
          </a:p>
          <a:p>
            <a:endParaRPr lang="en-US" altLang="en-US" sz="1600" b="0" dirty="0" smtClean="0"/>
          </a:p>
          <a:p>
            <a:r>
              <a:rPr lang="en-US" altLang="en-US" sz="1600" b="0" dirty="0" smtClean="0"/>
              <a:t>The EC list is also included in databases such as MetaCyc, BRENDA, KEGG etc.</a:t>
            </a:r>
          </a:p>
        </p:txBody>
      </p:sp>
      <p:pic>
        <p:nvPicPr>
          <p:cNvPr id="22532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1066800" y="2743200"/>
            <a:ext cx="100965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1371600" y="4648200"/>
            <a:ext cx="7143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1524000" y="3886200"/>
            <a:ext cx="57150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2590800" y="1828800"/>
            <a:ext cx="4829175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72" name="AutoShape 12"/>
          <p:cNvSpPr>
            <a:spLocks noChangeArrowheads="1"/>
          </p:cNvSpPr>
          <p:nvPr/>
        </p:nvSpPr>
        <p:spPr bwMode="blackWhite">
          <a:xfrm>
            <a:off x="762000" y="1905000"/>
            <a:ext cx="1371600" cy="457200"/>
          </a:xfrm>
          <a:prstGeom prst="rightArrow">
            <a:avLst>
              <a:gd name="adj1" fmla="val 50000"/>
              <a:gd name="adj2" fmla="val 75000"/>
            </a:avLst>
          </a:prstGeom>
          <a:gradFill rotWithShape="1">
            <a:gsLst>
              <a:gs pos="0">
                <a:srgbClr val="FF9900"/>
              </a:gs>
              <a:gs pos="50000">
                <a:schemeClr val="tx2"/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274320" rIns="0" bIns="91440" anchor="ctr"/>
          <a:lstStyle/>
          <a:p>
            <a:pPr>
              <a:defRPr/>
            </a:pPr>
            <a:endParaRPr lang="en-US"/>
          </a:p>
        </p:txBody>
      </p:sp>
      <p:pic>
        <p:nvPicPr>
          <p:cNvPr id="22537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410200"/>
            <a:ext cx="1371600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Obtaining the EC Data Is Easy</a:t>
            </a:r>
            <a:endParaRPr lang="en-US" b="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05000"/>
            <a:ext cx="6933334" cy="255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Image result for eas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eas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0386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63562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Growth of the EC List</a:t>
            </a:r>
            <a:endParaRPr lang="en-US" b="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48006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lnSpc>
                <a:spcPct val="100000"/>
              </a:lnSpc>
              <a:buClrTx/>
              <a:buSzPct val="50000"/>
            </a:pPr>
            <a:r>
              <a:rPr lang="en-US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In the last 7 years the Enzyme Commission has created or revised 2753 entries, a significant fraction of the current </a:t>
            </a:r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6087 total entries</a:t>
            </a:r>
            <a:r>
              <a:rPr lang="en-US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.</a:t>
            </a:r>
            <a:endParaRPr lang="en-US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7196830"/>
              </p:ext>
            </p:extLst>
          </p:nvPr>
        </p:nvGraphicFramePr>
        <p:xfrm>
          <a:off x="2019300" y="1447800"/>
          <a:ext cx="50673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75640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696200" cy="1143000"/>
          </a:xfrm>
        </p:spPr>
        <p:txBody>
          <a:bodyPr/>
          <a:lstStyle/>
          <a:p>
            <a:r>
              <a:rPr lang="en-US" b="0" dirty="0" smtClean="0"/>
              <a:t>Propagation of New EC Numbers</a:t>
            </a:r>
            <a:br>
              <a:rPr lang="en-US" b="0" dirty="0" smtClean="0"/>
            </a:br>
            <a:r>
              <a:rPr lang="en-US" sz="1200" b="0" dirty="0" smtClean="0"/>
              <a:t>(data gathered in March 2017)</a:t>
            </a:r>
            <a:endParaRPr lang="en-US" sz="1200" b="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916858"/>
              </p:ext>
            </p:extLst>
          </p:nvPr>
        </p:nvGraphicFramePr>
        <p:xfrm>
          <a:off x="838198" y="1524000"/>
          <a:ext cx="7010401" cy="43420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9481"/>
                <a:gridCol w="1079521"/>
                <a:gridCol w="809640"/>
                <a:gridCol w="809640"/>
                <a:gridCol w="597369"/>
                <a:gridCol w="1020751"/>
                <a:gridCol w="729005"/>
                <a:gridCol w="794994"/>
              </a:tblGrid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</a:rPr>
                        <a:t>Introduced</a:t>
                      </a:r>
                      <a:endParaRPr lang="en-US" sz="1200" b="1" dirty="0">
                        <a:solidFill>
                          <a:srgbClr val="7030A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43580" marR="43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</a:rPr>
                        <a:t>EC </a:t>
                      </a:r>
                      <a:r>
                        <a:rPr lang="en-US" sz="1200" b="1" dirty="0" smtClean="0"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</a:rPr>
                        <a:t>Number</a:t>
                      </a:r>
                      <a:endParaRPr lang="en-US" sz="1200" b="1" dirty="0">
                        <a:solidFill>
                          <a:srgbClr val="7030A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43580" marR="43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Arial"/>
                        </a:rPr>
                        <a:t>MetaCyc</a:t>
                      </a:r>
                      <a:endParaRPr lang="en-US" sz="1200" b="1" dirty="0">
                        <a:solidFill>
                          <a:srgbClr val="7030A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43580" marR="43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 smtClean="0"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</a:rPr>
                        <a:t>Uniprot</a:t>
                      </a:r>
                      <a:endParaRPr lang="en-US" sz="1200" b="1" dirty="0">
                        <a:solidFill>
                          <a:srgbClr val="7030A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43580" marR="43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Arial"/>
                        </a:rPr>
                        <a:t>KEGG</a:t>
                      </a:r>
                      <a:endParaRPr lang="en-US" sz="1200" b="1" dirty="0">
                        <a:solidFill>
                          <a:srgbClr val="7030A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43580" marR="43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 smtClean="0"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</a:rPr>
                        <a:t>MicroScope</a:t>
                      </a:r>
                      <a:endParaRPr lang="en-US" sz="1200" b="1" dirty="0">
                        <a:solidFill>
                          <a:srgbClr val="7030A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43580" marR="43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</a:rPr>
                        <a:t>KBASE</a:t>
                      </a:r>
                      <a:endParaRPr lang="en-US" sz="1200" b="1" dirty="0">
                        <a:solidFill>
                          <a:srgbClr val="7030A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3580" marR="43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</a:rPr>
                        <a:t>EC2GO</a:t>
                      </a:r>
                      <a:endParaRPr lang="en-US" sz="1200" b="1" dirty="0">
                        <a:solidFill>
                          <a:srgbClr val="7030A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3580" marR="43580" marT="0" marB="0" anchor="ctr"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Arial"/>
                        </a:rPr>
                        <a:t>2013</a:t>
                      </a:r>
                      <a:endParaRPr lang="en-US" sz="1100" b="1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Arial"/>
                        </a:rPr>
                        <a:t>3.2.1.185</a:t>
                      </a:r>
                      <a:endParaRPr lang="en-US" sz="1100" b="1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Arial"/>
                        </a:rPr>
                        <a:t>+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Arial"/>
                        </a:rPr>
                        <a:t>+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Arial"/>
                        </a:rPr>
                        <a:t>+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Arial"/>
                        </a:rPr>
                        <a:t>+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Arial"/>
                        </a:rPr>
                        <a:t>+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Arial"/>
                        </a:rPr>
                        <a:t>-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Arial"/>
                        </a:rPr>
                        <a:t>2013</a:t>
                      </a:r>
                      <a:endParaRPr lang="en-US" sz="1100" b="1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Arial"/>
                        </a:rPr>
                        <a:t>6.3.4.22</a:t>
                      </a:r>
                      <a:endParaRPr lang="en-US" sz="1100" b="1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Arial"/>
                        </a:rPr>
                        <a:t>+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Arial"/>
                        </a:rPr>
                        <a:t>+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Arial"/>
                        </a:rPr>
                        <a:t>+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Arial"/>
                        </a:rPr>
                        <a:t>+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Arial"/>
                        </a:rPr>
                        <a:t>+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Arial"/>
                        </a:rPr>
                        <a:t>-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2014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43580" marR="43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1.1.1.373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43580" marR="43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Arial"/>
                        </a:rPr>
                        <a:t>+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43580" marR="43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+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43580" marR="43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Arial"/>
                        </a:rPr>
                        <a:t>+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43580" marR="43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43580" marR="43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43580" marR="43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Arial"/>
                        </a:rPr>
                        <a:t>+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43580" marR="43580" marT="0" marB="0" anchor="ctr">
                    <a:noFill/>
                  </a:tcPr>
                </a:tc>
              </a:tr>
              <a:tr h="3931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2014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43580" marR="43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5.1.3.29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43580" marR="43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Arial"/>
                        </a:rPr>
                        <a:t>+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43580" marR="43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+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43580" marR="43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Arial"/>
                        </a:rPr>
                        <a:t>+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43580" marR="43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Arial"/>
                        </a:rPr>
                        <a:t>+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43580" marR="43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43580" marR="43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Arial"/>
                        </a:rPr>
                        <a:t>-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43580" marR="43580" marT="0" marB="0" anchor="ctr">
                    <a:noFill/>
                  </a:tcPr>
                </a:tc>
              </a:tr>
              <a:tr h="7284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2015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43580" marR="43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1.5.1.49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43580" marR="43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Arial"/>
                        </a:rPr>
                        <a:t>+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43580" marR="43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+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43580" marR="43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Arial"/>
                        </a:rPr>
                        <a:t>+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43580" marR="43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43580" marR="43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43580" marR="43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Arial"/>
                        </a:rPr>
                        <a:t>-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43580" marR="43580" marT="0" marB="0" anchor="ctr"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2015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43580" marR="43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5.1.1.20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43580" marR="43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Arial"/>
                        </a:rPr>
                        <a:t>+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43580" marR="43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+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43580" marR="43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Arial"/>
                        </a:rPr>
                        <a:t>+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43580" marR="43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43580" marR="43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43580" marR="43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Arial"/>
                        </a:rPr>
                        <a:t>-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43580" marR="43580" marT="0" marB="0" anchor="ctr">
                    <a:noFill/>
                  </a:tcPr>
                </a:tc>
              </a:tr>
              <a:tr h="4009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2016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43580" marR="43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1.2.5.3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43580" marR="43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Arial"/>
                        </a:rPr>
                        <a:t>+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43580" marR="43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+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43580" marR="43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Arial"/>
                        </a:rPr>
                        <a:t>-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43580" marR="43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Arial"/>
                        </a:rPr>
                        <a:t>+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43580" marR="43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43580" marR="43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Arial"/>
                        </a:rPr>
                        <a:t>-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43580" marR="43580" marT="0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0707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1143000"/>
          </a:xfrm>
        </p:spPr>
        <p:txBody>
          <a:bodyPr/>
          <a:lstStyle/>
          <a:p>
            <a:r>
              <a:rPr lang="en-US" b="0" dirty="0" smtClean="0"/>
              <a:t>EC Numbers Representation in MetaCyc</a:t>
            </a:r>
            <a:endParaRPr lang="en-US" b="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7729505" cy="447846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381000" y="2819400"/>
            <a:ext cx="8229600" cy="1752600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/>
          <a:extLst/>
        </p:spPr>
        <p:txBody>
          <a:bodyPr vert="horz" wrap="square" lIns="0" tIns="274320" rIns="0" bIns="91440" numCol="1" rtlCol="0" anchor="ctr" anchorCtr="0" compatLnSpc="1">
            <a:prstTxWarp prst="textNoShape">
              <a:avLst/>
            </a:prstTxWarp>
          </a:bodyPr>
          <a:lstStyle/>
          <a:p>
            <a:pPr marL="230188" marR="0" indent="-230188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CC66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595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534400" cy="1143000"/>
          </a:xfrm>
        </p:spPr>
        <p:txBody>
          <a:bodyPr/>
          <a:lstStyle/>
          <a:p>
            <a:r>
              <a:rPr lang="en-US" b="0" dirty="0" smtClean="0"/>
              <a:t>EC Numbers With Composite Reactions</a:t>
            </a:r>
            <a:endParaRPr lang="en-US" b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379" y="4001861"/>
            <a:ext cx="5814452" cy="240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76150"/>
            <a:ext cx="3567748" cy="2853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52" y="1176150"/>
            <a:ext cx="4935384" cy="2825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6729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0" dirty="0" smtClean="0"/>
              <a:t>Partial and Provisory EC Numbers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7696200" cy="480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/>
          <a:lstStyle/>
          <a:p>
            <a:r>
              <a:rPr lang="en-US" altLang="en-US" sz="1800" b="0" dirty="0" smtClean="0"/>
              <a:t>Partial EC numbers look like EC numbers except one or more numbers are replaced by a dash, e.g. </a:t>
            </a:r>
            <a:r>
              <a:rPr lang="en-US" altLang="en-US" sz="1800" b="0" dirty="0" smtClean="0">
                <a:solidFill>
                  <a:srgbClr val="FF0000"/>
                </a:solidFill>
              </a:rPr>
              <a:t>2.1.1.-</a:t>
            </a:r>
          </a:p>
          <a:p>
            <a:endParaRPr lang="en-US" altLang="en-US" sz="1800" b="0" dirty="0" smtClean="0">
              <a:solidFill>
                <a:srgbClr val="FF0000"/>
              </a:solidFill>
            </a:endParaRPr>
          </a:p>
          <a:p>
            <a:r>
              <a:rPr lang="en-US" altLang="en-US" sz="1800" b="0" dirty="0" smtClean="0"/>
              <a:t>Partial EC numbers can describe partial knowledge (e.g. 2.1.1.- for an uncharacterized methyltransferase)</a:t>
            </a:r>
          </a:p>
          <a:p>
            <a:endParaRPr lang="en-US" altLang="en-US" sz="1800" b="0" dirty="0" smtClean="0"/>
          </a:p>
          <a:p>
            <a:r>
              <a:rPr lang="en-US" altLang="en-US" sz="1800" b="0" dirty="0" smtClean="0"/>
              <a:t>Provisory numbers are given to characterized enzymes that have not been classified yet, and should use the </a:t>
            </a:r>
            <a:r>
              <a:rPr lang="en-US" altLang="en-US" sz="1800" b="0" dirty="0" smtClean="0">
                <a:solidFill>
                  <a:srgbClr val="FF0000"/>
                </a:solidFill>
              </a:rPr>
              <a:t>2.3.4.Nx</a:t>
            </a:r>
            <a:r>
              <a:rPr lang="en-US" altLang="en-US" sz="1800" b="0" dirty="0" smtClean="0"/>
              <a:t> (or similar) format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7200" y="4606131"/>
            <a:ext cx="2494240" cy="1398588"/>
            <a:chOff x="585849" y="4087812"/>
            <a:chExt cx="2494240" cy="1398588"/>
          </a:xfrm>
        </p:grpSpPr>
        <p:pic>
          <p:nvPicPr>
            <p:cNvPr id="25604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White">
            <a:xfrm>
              <a:off x="585849" y="4087812"/>
              <a:ext cx="2494240" cy="1398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605" name="AutoShape 6"/>
            <p:cNvSpPr>
              <a:spLocks noChangeArrowheads="1"/>
            </p:cNvSpPr>
            <p:nvPr/>
          </p:nvSpPr>
          <p:spPr bwMode="blackWhite">
            <a:xfrm>
              <a:off x="2247900" y="5305425"/>
              <a:ext cx="304800" cy="11430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 wrap="none" lIns="0" tIns="274320" rIns="0" bIns="91440" anchor="ctr"/>
            <a:lstStyle>
              <a:lvl1pPr>
                <a:defRPr sz="2400">
                  <a:solidFill>
                    <a:srgbClr val="FFCC66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rgbClr val="FFCC66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rgbClr val="FFCC66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rgbClr val="FFCC66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rgbClr val="FFCC66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l"/>
                <a:defRPr sz="2400">
                  <a:solidFill>
                    <a:srgbClr val="FFCC66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l"/>
                <a:defRPr sz="2400">
                  <a:solidFill>
                    <a:srgbClr val="FFCC66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l"/>
                <a:defRPr sz="2400">
                  <a:solidFill>
                    <a:srgbClr val="FFCC66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l"/>
                <a:defRPr sz="2400">
                  <a:solidFill>
                    <a:srgbClr val="FFCC66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505200" y="3958431"/>
            <a:ext cx="3361682" cy="1295400"/>
            <a:chOff x="4403881" y="3733800"/>
            <a:chExt cx="3361682" cy="1295400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3881" y="3733800"/>
              <a:ext cx="3361682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6"/>
            <p:cNvSpPr>
              <a:spLocks noChangeArrowheads="1"/>
            </p:cNvSpPr>
            <p:nvPr/>
          </p:nvSpPr>
          <p:spPr bwMode="blackWhite">
            <a:xfrm>
              <a:off x="6324600" y="4324350"/>
              <a:ext cx="304800" cy="11430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 wrap="none" lIns="0" tIns="274320" rIns="0" bIns="91440" anchor="ctr"/>
            <a:lstStyle>
              <a:lvl1pPr>
                <a:defRPr sz="2400">
                  <a:solidFill>
                    <a:srgbClr val="FFCC66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rgbClr val="FFCC66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rgbClr val="FFCC66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rgbClr val="FFCC66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rgbClr val="FFCC66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l"/>
                <a:defRPr sz="2400">
                  <a:solidFill>
                    <a:srgbClr val="FFCC66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l"/>
                <a:defRPr sz="2400">
                  <a:solidFill>
                    <a:srgbClr val="FFCC66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l"/>
                <a:defRPr sz="2400">
                  <a:solidFill>
                    <a:srgbClr val="FFCC66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l"/>
                <a:defRPr sz="2400">
                  <a:solidFill>
                    <a:srgbClr val="FFCC66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010274" y="5528469"/>
            <a:ext cx="2719795" cy="819150"/>
            <a:chOff x="5848350" y="5457825"/>
            <a:chExt cx="2719795" cy="819150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7504" y="5457825"/>
              <a:ext cx="2410641" cy="819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AutoShape 6"/>
            <p:cNvSpPr>
              <a:spLocks noChangeArrowheads="1"/>
            </p:cNvSpPr>
            <p:nvPr/>
          </p:nvSpPr>
          <p:spPr bwMode="blackWhite">
            <a:xfrm rot="10800000">
              <a:off x="5848350" y="5638800"/>
              <a:ext cx="304800" cy="11430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 wrap="none" lIns="0" tIns="274320" rIns="0" bIns="91440" anchor="ctr"/>
            <a:lstStyle>
              <a:lvl1pPr>
                <a:defRPr sz="2400">
                  <a:solidFill>
                    <a:srgbClr val="FFCC66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rgbClr val="FFCC66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rgbClr val="FFCC66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rgbClr val="FFCC66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rgbClr val="FFCC66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l"/>
                <a:defRPr sz="2400">
                  <a:solidFill>
                    <a:srgbClr val="FFCC66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l"/>
                <a:defRPr sz="2400">
                  <a:solidFill>
                    <a:srgbClr val="FFCC66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l"/>
                <a:defRPr sz="2400">
                  <a:solidFill>
                    <a:srgbClr val="FFCC66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l"/>
                <a:defRPr sz="2400">
                  <a:solidFill>
                    <a:srgbClr val="FFCC66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228600" y="5880894"/>
            <a:ext cx="954107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en-US" sz="1800" dirty="0" err="1" smtClean="0">
                <a:solidFill>
                  <a:srgbClr val="000000"/>
                </a:solidFill>
              </a:rPr>
              <a:t>UniProt</a:t>
            </a:r>
            <a:endParaRPr lang="en-US" sz="1800" dirty="0"/>
          </a:p>
        </p:txBody>
      </p:sp>
      <p:sp>
        <p:nvSpPr>
          <p:cNvPr id="15" name="Rectangle 14"/>
          <p:cNvSpPr/>
          <p:nvPr/>
        </p:nvSpPr>
        <p:spPr>
          <a:xfrm>
            <a:off x="3733800" y="5371503"/>
            <a:ext cx="1095172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en-US" sz="1800" dirty="0" smtClean="0">
                <a:solidFill>
                  <a:srgbClr val="000000"/>
                </a:solidFill>
              </a:rPr>
              <a:t>MetaCyc</a:t>
            </a:r>
            <a:endParaRPr lang="en-US" sz="1800" dirty="0"/>
          </a:p>
        </p:txBody>
      </p:sp>
      <p:sp>
        <p:nvSpPr>
          <p:cNvPr id="16" name="Rectangle 15"/>
          <p:cNvSpPr/>
          <p:nvPr/>
        </p:nvSpPr>
        <p:spPr>
          <a:xfrm>
            <a:off x="7047694" y="5057571"/>
            <a:ext cx="1146468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en-US" sz="1800" dirty="0" smtClean="0">
                <a:solidFill>
                  <a:srgbClr val="000000"/>
                </a:solidFill>
              </a:rPr>
              <a:t>BRENDA</a:t>
            </a:r>
            <a:endParaRPr lang="en-US" sz="1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15" y="5963"/>
            <a:ext cx="7696200" cy="1143000"/>
          </a:xfrm>
        </p:spPr>
        <p:txBody>
          <a:bodyPr/>
          <a:lstStyle/>
          <a:p>
            <a:r>
              <a:rPr lang="en-US" b="0" dirty="0" smtClean="0"/>
              <a:t>Naming enzymes is not always simple</a:t>
            </a:r>
            <a:endParaRPr lang="en-US" b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14400"/>
            <a:ext cx="3810000" cy="3907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143000"/>
            <a:ext cx="2590800" cy="356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4096" y="5029200"/>
            <a:ext cx="89999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1000" dirty="0">
                <a:solidFill>
                  <a:srgbClr val="000000"/>
                </a:solidFill>
              </a:rPr>
              <a:t>[α-</a:t>
            </a:r>
            <a:r>
              <a:rPr lang="en-US" sz="1000" dirty="0">
                <a:solidFill>
                  <a:srgbClr val="000000"/>
                </a:solidFill>
              </a:rPr>
              <a:t>D-</a:t>
            </a:r>
            <a:r>
              <a:rPr lang="en-US" sz="1000" dirty="0" err="1">
                <a:solidFill>
                  <a:srgbClr val="000000"/>
                </a:solidFill>
              </a:rPr>
              <a:t>Glc</a:t>
            </a:r>
            <a:r>
              <a:rPr lang="en-US" sz="1000" dirty="0">
                <a:solidFill>
                  <a:srgbClr val="000000"/>
                </a:solidFill>
              </a:rPr>
              <a:t>-(1→2)-</a:t>
            </a:r>
            <a:r>
              <a:rPr lang="el-GR" sz="1000" dirty="0">
                <a:solidFill>
                  <a:srgbClr val="000000"/>
                </a:solidFill>
              </a:rPr>
              <a:t>α-</a:t>
            </a:r>
            <a:r>
              <a:rPr lang="en-US" sz="1000" dirty="0">
                <a:solidFill>
                  <a:srgbClr val="000000"/>
                </a:solidFill>
              </a:rPr>
              <a:t>D-</a:t>
            </a:r>
            <a:r>
              <a:rPr lang="en-US" sz="1000" dirty="0" err="1">
                <a:solidFill>
                  <a:srgbClr val="000000"/>
                </a:solidFill>
              </a:rPr>
              <a:t>Glc</a:t>
            </a:r>
            <a:r>
              <a:rPr lang="en-US" sz="1000" dirty="0">
                <a:solidFill>
                  <a:srgbClr val="000000"/>
                </a:solidFill>
              </a:rPr>
              <a:t>-(1→3)-</a:t>
            </a:r>
            <a:r>
              <a:rPr lang="el-GR" sz="1000" dirty="0">
                <a:solidFill>
                  <a:srgbClr val="000000"/>
                </a:solidFill>
              </a:rPr>
              <a:t>α-</a:t>
            </a:r>
            <a:r>
              <a:rPr lang="en-US" sz="1000" dirty="0">
                <a:solidFill>
                  <a:srgbClr val="000000"/>
                </a:solidFill>
              </a:rPr>
              <a:t>D-</a:t>
            </a:r>
            <a:r>
              <a:rPr lang="en-US" sz="1000" dirty="0" err="1">
                <a:solidFill>
                  <a:srgbClr val="000000"/>
                </a:solidFill>
              </a:rPr>
              <a:t>Glc</a:t>
            </a:r>
            <a:r>
              <a:rPr lang="en-US" sz="1000" dirty="0">
                <a:solidFill>
                  <a:srgbClr val="000000"/>
                </a:solidFill>
              </a:rPr>
              <a:t>-(1→3)-</a:t>
            </a:r>
            <a:r>
              <a:rPr lang="el-GR" sz="1000" dirty="0">
                <a:solidFill>
                  <a:srgbClr val="000000"/>
                </a:solidFill>
              </a:rPr>
              <a:t>α-</a:t>
            </a:r>
            <a:r>
              <a:rPr lang="en-US" sz="1000" dirty="0">
                <a:solidFill>
                  <a:srgbClr val="000000"/>
                </a:solidFill>
              </a:rPr>
              <a:t>D-Man-(1→2)-</a:t>
            </a:r>
            <a:r>
              <a:rPr lang="el-GR" sz="1000" dirty="0">
                <a:solidFill>
                  <a:srgbClr val="000000"/>
                </a:solidFill>
              </a:rPr>
              <a:t>α-</a:t>
            </a:r>
            <a:r>
              <a:rPr lang="en-US" sz="1000" dirty="0">
                <a:solidFill>
                  <a:srgbClr val="000000"/>
                </a:solidFill>
              </a:rPr>
              <a:t>D-Man-(1→2)-</a:t>
            </a:r>
            <a:r>
              <a:rPr lang="el-GR" sz="1000" dirty="0">
                <a:solidFill>
                  <a:srgbClr val="000000"/>
                </a:solidFill>
              </a:rPr>
              <a:t>α-</a:t>
            </a:r>
            <a:r>
              <a:rPr lang="en-US" sz="1000" dirty="0">
                <a:solidFill>
                  <a:srgbClr val="000000"/>
                </a:solidFill>
              </a:rPr>
              <a:t>D-Man-(1→3)-{</a:t>
            </a:r>
            <a:r>
              <a:rPr lang="el-GR" sz="1000" dirty="0">
                <a:solidFill>
                  <a:srgbClr val="000000"/>
                </a:solidFill>
              </a:rPr>
              <a:t>α-</a:t>
            </a:r>
            <a:r>
              <a:rPr lang="en-US" sz="1000" dirty="0">
                <a:solidFill>
                  <a:srgbClr val="000000"/>
                </a:solidFill>
              </a:rPr>
              <a:t>D-Man-(1→2)-</a:t>
            </a:r>
            <a:r>
              <a:rPr lang="el-GR" sz="1000" dirty="0">
                <a:solidFill>
                  <a:srgbClr val="000000"/>
                </a:solidFill>
              </a:rPr>
              <a:t>α-</a:t>
            </a:r>
            <a:r>
              <a:rPr lang="en-US" sz="1000" dirty="0">
                <a:solidFill>
                  <a:srgbClr val="000000"/>
                </a:solidFill>
              </a:rPr>
              <a:t>D-Man-(1→3)-[</a:t>
            </a:r>
            <a:r>
              <a:rPr lang="el-GR" sz="1000" dirty="0">
                <a:solidFill>
                  <a:srgbClr val="000000"/>
                </a:solidFill>
              </a:rPr>
              <a:t>α-</a:t>
            </a:r>
            <a:r>
              <a:rPr lang="en-US" sz="1000" dirty="0">
                <a:solidFill>
                  <a:srgbClr val="000000"/>
                </a:solidFill>
              </a:rPr>
              <a:t>D-Man-(1→2)-</a:t>
            </a:r>
            <a:r>
              <a:rPr lang="el-GR" sz="1000" dirty="0">
                <a:solidFill>
                  <a:srgbClr val="000000"/>
                </a:solidFill>
              </a:rPr>
              <a:t>α-</a:t>
            </a:r>
            <a:r>
              <a:rPr lang="en-US" sz="1000" dirty="0">
                <a:solidFill>
                  <a:srgbClr val="000000"/>
                </a:solidFill>
              </a:rPr>
              <a:t>D-Man-(1→6)]-</a:t>
            </a:r>
            <a:r>
              <a:rPr lang="el-GR" sz="1000" dirty="0">
                <a:solidFill>
                  <a:srgbClr val="000000"/>
                </a:solidFill>
              </a:rPr>
              <a:t>α-</a:t>
            </a:r>
            <a:r>
              <a:rPr lang="en-US" sz="1000" dirty="0">
                <a:solidFill>
                  <a:srgbClr val="000000"/>
                </a:solidFill>
              </a:rPr>
              <a:t>D-Man-(1→6)}-</a:t>
            </a:r>
            <a:r>
              <a:rPr lang="el-GR" sz="1000" dirty="0">
                <a:solidFill>
                  <a:srgbClr val="000000"/>
                </a:solidFill>
              </a:rPr>
              <a:t>β-</a:t>
            </a:r>
            <a:r>
              <a:rPr lang="en-US" sz="1000" dirty="0">
                <a:solidFill>
                  <a:srgbClr val="000000"/>
                </a:solidFill>
              </a:rPr>
              <a:t>D-Man-(1→4)-</a:t>
            </a:r>
            <a:r>
              <a:rPr lang="el-GR" sz="1000" dirty="0">
                <a:solidFill>
                  <a:srgbClr val="000000"/>
                </a:solidFill>
              </a:rPr>
              <a:t>β-</a:t>
            </a:r>
            <a:r>
              <a:rPr lang="en-US" sz="1000" dirty="0">
                <a:solidFill>
                  <a:srgbClr val="000000"/>
                </a:solidFill>
              </a:rPr>
              <a:t>D-</a:t>
            </a:r>
            <a:r>
              <a:rPr lang="en-US" sz="1000" dirty="0" err="1">
                <a:solidFill>
                  <a:srgbClr val="000000"/>
                </a:solidFill>
              </a:rPr>
              <a:t>GlcNAc</a:t>
            </a:r>
            <a:r>
              <a:rPr lang="en-US" sz="1000" dirty="0">
                <a:solidFill>
                  <a:srgbClr val="000000"/>
                </a:solidFill>
              </a:rPr>
              <a:t>-(1→4)-</a:t>
            </a:r>
            <a:r>
              <a:rPr lang="el-GR" sz="1000" dirty="0">
                <a:solidFill>
                  <a:srgbClr val="000000"/>
                </a:solidFill>
              </a:rPr>
              <a:t>β-</a:t>
            </a:r>
            <a:r>
              <a:rPr lang="en-US" sz="1000" dirty="0">
                <a:solidFill>
                  <a:srgbClr val="000000"/>
                </a:solidFill>
              </a:rPr>
              <a:t>D-</a:t>
            </a:r>
            <a:r>
              <a:rPr lang="en-US" sz="1000" dirty="0" err="1">
                <a:solidFill>
                  <a:srgbClr val="000000"/>
                </a:solidFill>
              </a:rPr>
              <a:t>GlcNAc</a:t>
            </a:r>
            <a:r>
              <a:rPr lang="en-US" sz="1000" dirty="0">
                <a:solidFill>
                  <a:srgbClr val="000000"/>
                </a:solidFill>
              </a:rPr>
              <a:t>]-</a:t>
            </a:r>
            <a:r>
              <a:rPr lang="en-US" sz="1000" i="1" dirty="0">
                <a:solidFill>
                  <a:srgbClr val="000000"/>
                </a:solidFill>
              </a:rPr>
              <a:t>N</a:t>
            </a:r>
            <a:r>
              <a:rPr lang="en-US" sz="1000" dirty="0">
                <a:solidFill>
                  <a:srgbClr val="000000"/>
                </a:solidFill>
              </a:rPr>
              <a:t>-</a:t>
            </a:r>
            <a:r>
              <a:rPr lang="en-US" sz="1000" dirty="0" err="1">
                <a:solidFill>
                  <a:srgbClr val="000000"/>
                </a:solidFill>
              </a:rPr>
              <a:t>Asn</a:t>
            </a:r>
            <a:r>
              <a:rPr lang="en-US" sz="1000" dirty="0">
                <a:solidFill>
                  <a:srgbClr val="000000"/>
                </a:solidFill>
              </a:rPr>
              <a:t>-[protein</a:t>
            </a:r>
            <a:r>
              <a:rPr lang="en-US" sz="1000" dirty="0" smtClean="0">
                <a:solidFill>
                  <a:srgbClr val="000000"/>
                </a:solidFill>
              </a:rPr>
              <a:t>] + H2O = [</a:t>
            </a:r>
            <a:r>
              <a:rPr lang="el-GR" sz="1000" dirty="0">
                <a:solidFill>
                  <a:srgbClr val="000000"/>
                </a:solidFill>
              </a:rPr>
              <a:t>α-</a:t>
            </a:r>
            <a:r>
              <a:rPr lang="en-US" sz="1000" dirty="0">
                <a:solidFill>
                  <a:srgbClr val="000000"/>
                </a:solidFill>
              </a:rPr>
              <a:t>D-</a:t>
            </a:r>
            <a:r>
              <a:rPr lang="en-US" sz="1000" dirty="0" err="1">
                <a:solidFill>
                  <a:srgbClr val="000000"/>
                </a:solidFill>
              </a:rPr>
              <a:t>Glc</a:t>
            </a:r>
            <a:r>
              <a:rPr lang="en-US" sz="1000" dirty="0">
                <a:solidFill>
                  <a:srgbClr val="000000"/>
                </a:solidFill>
              </a:rPr>
              <a:t>-(1→3)-</a:t>
            </a:r>
            <a:r>
              <a:rPr lang="el-GR" sz="1000" dirty="0">
                <a:solidFill>
                  <a:srgbClr val="000000"/>
                </a:solidFill>
              </a:rPr>
              <a:t>α-</a:t>
            </a:r>
            <a:r>
              <a:rPr lang="en-US" sz="1000" dirty="0">
                <a:solidFill>
                  <a:srgbClr val="000000"/>
                </a:solidFill>
              </a:rPr>
              <a:t>D-</a:t>
            </a:r>
            <a:r>
              <a:rPr lang="en-US" sz="1000" dirty="0" err="1">
                <a:solidFill>
                  <a:srgbClr val="000000"/>
                </a:solidFill>
              </a:rPr>
              <a:t>Glc</a:t>
            </a:r>
            <a:r>
              <a:rPr lang="en-US" sz="1000" dirty="0">
                <a:solidFill>
                  <a:srgbClr val="000000"/>
                </a:solidFill>
              </a:rPr>
              <a:t>-(1→3)-</a:t>
            </a:r>
            <a:r>
              <a:rPr lang="el-GR" sz="1000" dirty="0">
                <a:solidFill>
                  <a:srgbClr val="000000"/>
                </a:solidFill>
              </a:rPr>
              <a:t>α-</a:t>
            </a:r>
            <a:r>
              <a:rPr lang="en-US" sz="1000" dirty="0">
                <a:solidFill>
                  <a:srgbClr val="000000"/>
                </a:solidFill>
              </a:rPr>
              <a:t>D-Man-(1→2)-</a:t>
            </a:r>
            <a:r>
              <a:rPr lang="el-GR" sz="1000" dirty="0">
                <a:solidFill>
                  <a:srgbClr val="000000"/>
                </a:solidFill>
              </a:rPr>
              <a:t>α-</a:t>
            </a:r>
            <a:r>
              <a:rPr lang="en-US" sz="1000" dirty="0">
                <a:solidFill>
                  <a:srgbClr val="000000"/>
                </a:solidFill>
              </a:rPr>
              <a:t>D-Man-(1→2)-</a:t>
            </a:r>
            <a:r>
              <a:rPr lang="el-GR" sz="1000" dirty="0">
                <a:solidFill>
                  <a:srgbClr val="000000"/>
                </a:solidFill>
              </a:rPr>
              <a:t>α-</a:t>
            </a:r>
            <a:r>
              <a:rPr lang="en-US" sz="1000" dirty="0">
                <a:solidFill>
                  <a:srgbClr val="000000"/>
                </a:solidFill>
              </a:rPr>
              <a:t>D-Man-(1→3)-{</a:t>
            </a:r>
            <a:r>
              <a:rPr lang="el-GR" sz="1000" dirty="0">
                <a:solidFill>
                  <a:srgbClr val="000000"/>
                </a:solidFill>
              </a:rPr>
              <a:t>α-</a:t>
            </a:r>
            <a:r>
              <a:rPr lang="en-US" sz="1000" dirty="0">
                <a:solidFill>
                  <a:srgbClr val="000000"/>
                </a:solidFill>
              </a:rPr>
              <a:t>D-Man-(1→2)-</a:t>
            </a:r>
            <a:r>
              <a:rPr lang="el-GR" sz="1000" dirty="0">
                <a:solidFill>
                  <a:srgbClr val="000000"/>
                </a:solidFill>
              </a:rPr>
              <a:t>α-</a:t>
            </a:r>
            <a:r>
              <a:rPr lang="en-US" sz="1000" dirty="0">
                <a:solidFill>
                  <a:srgbClr val="000000"/>
                </a:solidFill>
              </a:rPr>
              <a:t>D-Man-(1→3)-[</a:t>
            </a:r>
            <a:r>
              <a:rPr lang="el-GR" sz="1000" dirty="0">
                <a:solidFill>
                  <a:srgbClr val="000000"/>
                </a:solidFill>
              </a:rPr>
              <a:t>α-</a:t>
            </a:r>
            <a:r>
              <a:rPr lang="en-US" sz="1000" dirty="0">
                <a:solidFill>
                  <a:srgbClr val="000000"/>
                </a:solidFill>
              </a:rPr>
              <a:t>D-Man-(1→2)-</a:t>
            </a:r>
            <a:r>
              <a:rPr lang="el-GR" sz="1000" dirty="0">
                <a:solidFill>
                  <a:srgbClr val="000000"/>
                </a:solidFill>
              </a:rPr>
              <a:t>α-</a:t>
            </a:r>
            <a:r>
              <a:rPr lang="en-US" sz="1000" dirty="0">
                <a:solidFill>
                  <a:srgbClr val="000000"/>
                </a:solidFill>
              </a:rPr>
              <a:t>D-Man-(1→6)]-</a:t>
            </a:r>
            <a:r>
              <a:rPr lang="el-GR" sz="1000" dirty="0">
                <a:solidFill>
                  <a:srgbClr val="000000"/>
                </a:solidFill>
              </a:rPr>
              <a:t>α-</a:t>
            </a:r>
            <a:r>
              <a:rPr lang="en-US" sz="1000" dirty="0">
                <a:solidFill>
                  <a:srgbClr val="000000"/>
                </a:solidFill>
              </a:rPr>
              <a:t>D-Man-(1→6)}-</a:t>
            </a:r>
            <a:r>
              <a:rPr lang="el-GR" sz="1000" dirty="0">
                <a:solidFill>
                  <a:srgbClr val="000000"/>
                </a:solidFill>
              </a:rPr>
              <a:t>β-</a:t>
            </a:r>
            <a:r>
              <a:rPr lang="en-US" sz="1000" dirty="0">
                <a:solidFill>
                  <a:srgbClr val="000000"/>
                </a:solidFill>
              </a:rPr>
              <a:t>D-Man-(1→4)-</a:t>
            </a:r>
            <a:r>
              <a:rPr lang="el-GR" sz="1000" dirty="0">
                <a:solidFill>
                  <a:srgbClr val="000000"/>
                </a:solidFill>
              </a:rPr>
              <a:t>β-</a:t>
            </a:r>
            <a:r>
              <a:rPr lang="en-US" sz="1000" dirty="0">
                <a:solidFill>
                  <a:srgbClr val="000000"/>
                </a:solidFill>
              </a:rPr>
              <a:t>D-</a:t>
            </a:r>
            <a:r>
              <a:rPr lang="en-US" sz="1000" dirty="0" err="1">
                <a:solidFill>
                  <a:srgbClr val="000000"/>
                </a:solidFill>
              </a:rPr>
              <a:t>GlcNAc</a:t>
            </a:r>
            <a:r>
              <a:rPr lang="en-US" sz="1000" dirty="0">
                <a:solidFill>
                  <a:srgbClr val="000000"/>
                </a:solidFill>
              </a:rPr>
              <a:t>-(1→4)-</a:t>
            </a:r>
            <a:r>
              <a:rPr lang="el-GR" sz="1000" dirty="0">
                <a:solidFill>
                  <a:srgbClr val="000000"/>
                </a:solidFill>
              </a:rPr>
              <a:t>β-</a:t>
            </a:r>
            <a:r>
              <a:rPr lang="en-US" sz="1000" dirty="0">
                <a:solidFill>
                  <a:srgbClr val="000000"/>
                </a:solidFill>
              </a:rPr>
              <a:t>D-</a:t>
            </a:r>
            <a:r>
              <a:rPr lang="en-US" sz="1000" dirty="0" err="1">
                <a:solidFill>
                  <a:srgbClr val="000000"/>
                </a:solidFill>
              </a:rPr>
              <a:t>GlcNAc</a:t>
            </a:r>
            <a:r>
              <a:rPr lang="en-US" sz="1000" dirty="0">
                <a:solidFill>
                  <a:srgbClr val="000000"/>
                </a:solidFill>
              </a:rPr>
              <a:t>]-</a:t>
            </a:r>
            <a:r>
              <a:rPr lang="en-US" sz="1000" i="1" dirty="0">
                <a:solidFill>
                  <a:srgbClr val="000000"/>
                </a:solidFill>
              </a:rPr>
              <a:t>N</a:t>
            </a:r>
            <a:r>
              <a:rPr lang="en-US" sz="1000" dirty="0">
                <a:solidFill>
                  <a:srgbClr val="000000"/>
                </a:solidFill>
              </a:rPr>
              <a:t>-</a:t>
            </a:r>
            <a:r>
              <a:rPr lang="en-US" sz="1000" dirty="0" err="1">
                <a:solidFill>
                  <a:srgbClr val="000000"/>
                </a:solidFill>
              </a:rPr>
              <a:t>Asn</a:t>
            </a:r>
            <a:r>
              <a:rPr lang="en-US" sz="1000" dirty="0">
                <a:solidFill>
                  <a:srgbClr val="000000"/>
                </a:solidFill>
              </a:rPr>
              <a:t>-[protein</a:t>
            </a:r>
            <a:r>
              <a:rPr lang="en-US" sz="1000" dirty="0" smtClean="0">
                <a:solidFill>
                  <a:srgbClr val="000000"/>
                </a:solidFill>
              </a:rPr>
              <a:t>] </a:t>
            </a:r>
            <a:r>
              <a:rPr lang="el-GR" sz="1000" dirty="0">
                <a:solidFill>
                  <a:srgbClr val="000000"/>
                </a:solidFill>
              </a:rPr>
              <a:t>+ β-</a:t>
            </a:r>
            <a:r>
              <a:rPr lang="en-US" sz="1000" dirty="0">
                <a:solidFill>
                  <a:srgbClr val="000000"/>
                </a:solidFill>
              </a:rPr>
              <a:t>D-</a:t>
            </a:r>
            <a:r>
              <a:rPr lang="en-US" sz="1000" dirty="0" err="1">
                <a:solidFill>
                  <a:srgbClr val="000000"/>
                </a:solidFill>
              </a:rPr>
              <a:t>glucopyranose</a:t>
            </a:r>
            <a:r>
              <a:rPr lang="en-US" sz="1000" dirty="0" smtClean="0">
                <a:solidFill>
                  <a:srgbClr val="000000"/>
                </a:solidFill>
              </a:rPr>
              <a:t> </a:t>
            </a:r>
          </a:p>
          <a:p>
            <a:pPr>
              <a:buNone/>
            </a:pPr>
            <a:endParaRPr lang="en-US" sz="1200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sz="1200" dirty="0">
                <a:solidFill>
                  <a:srgbClr val="000000"/>
                </a:solidFill>
              </a:rPr>
              <a:t>Glc3Man9NAc</a:t>
            </a:r>
            <a:r>
              <a:rPr lang="en-US" sz="1200" baseline="-25000" dirty="0">
                <a:solidFill>
                  <a:srgbClr val="000000"/>
                </a:solidFill>
              </a:rPr>
              <a:t>2</a:t>
            </a:r>
            <a:r>
              <a:rPr lang="en-US" sz="1200" dirty="0">
                <a:solidFill>
                  <a:srgbClr val="000000"/>
                </a:solidFill>
              </a:rPr>
              <a:t> oligosaccharide glucosidase; trimming glucosidase I</a:t>
            </a:r>
            <a:r>
              <a:rPr lang="en-US" sz="1200" dirty="0" smtClean="0">
                <a:solidFill>
                  <a:srgbClr val="000000"/>
                </a:solidFill>
              </a:rPr>
              <a:t>; CWH41; MOGS; </a:t>
            </a:r>
            <a:r>
              <a:rPr lang="en-US" sz="1200" dirty="0" err="1">
                <a:solidFill>
                  <a:srgbClr val="000000"/>
                </a:solidFill>
              </a:rPr>
              <a:t>mannosyl</a:t>
            </a:r>
            <a:r>
              <a:rPr lang="en-US" sz="1200" dirty="0">
                <a:solidFill>
                  <a:srgbClr val="000000"/>
                </a:solidFill>
              </a:rPr>
              <a:t>-oligosaccharide </a:t>
            </a:r>
            <a:r>
              <a:rPr lang="en-US" sz="1200" dirty="0" err="1" smtClean="0">
                <a:solidFill>
                  <a:srgbClr val="000000"/>
                </a:solidFill>
              </a:rPr>
              <a:t>glucohydrolase</a:t>
            </a:r>
            <a:endParaRPr lang="en-US" sz="120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altLang="en-US" dirty="0" smtClean="0">
                <a:solidFill>
                  <a:srgbClr val="000000"/>
                </a:solidFill>
              </a:rPr>
              <a:t>   or - EC 3.2.1.106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0690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Blatant </a:t>
            </a:r>
            <a:r>
              <a:rPr lang="en-US" b="0" dirty="0" smtClean="0"/>
              <a:t>Advertisement</a:t>
            </a:r>
            <a:endParaRPr lang="en-US" b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01041"/>
            <a:ext cx="4648200" cy="3345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5248668"/>
            <a:ext cx="7662675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In case you were wondering where KEGG and MetaCyc are heading…</a:t>
            </a:r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04800"/>
            <a:ext cx="23050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9380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769620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1800" b="0" dirty="0" smtClean="0"/>
              <a:t>EC Numbers are still very useful</a:t>
            </a:r>
          </a:p>
          <a:p>
            <a:pPr>
              <a:lnSpc>
                <a:spcPct val="150000"/>
              </a:lnSpc>
            </a:pPr>
            <a:r>
              <a:rPr lang="en-US" altLang="en-US" sz="1800" b="0" dirty="0" smtClean="0"/>
              <a:t>All annotation pipelines should use them</a:t>
            </a:r>
          </a:p>
          <a:p>
            <a:pPr>
              <a:lnSpc>
                <a:spcPct val="150000"/>
              </a:lnSpc>
            </a:pPr>
            <a:r>
              <a:rPr lang="en-US" altLang="en-US" sz="1800" b="0" dirty="0" smtClean="0"/>
              <a:t>Propagation of new EC numbers to annotation pipelines could be improved</a:t>
            </a:r>
          </a:p>
          <a:p>
            <a:pPr>
              <a:lnSpc>
                <a:spcPct val="150000"/>
              </a:lnSpc>
            </a:pPr>
            <a:r>
              <a:rPr lang="en-US" altLang="en-US" sz="1800" b="0" dirty="0" smtClean="0"/>
              <a:t>Expansion of the EC list is still slower than desired</a:t>
            </a:r>
          </a:p>
          <a:p>
            <a:pPr>
              <a:lnSpc>
                <a:spcPct val="150000"/>
              </a:lnSpc>
            </a:pPr>
            <a:endParaRPr lang="en-US" altLang="en-US" sz="1800" b="0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569725"/>
            <a:ext cx="1010478" cy="946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3886200"/>
            <a:ext cx="5992346" cy="3139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en-US" sz="18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Thanks to IUBMB for funding the Enzyme Commission</a:t>
            </a:r>
            <a:endParaRPr lang="en-US" sz="18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572000"/>
            <a:ext cx="2362200" cy="18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38200" y="228600"/>
            <a:ext cx="8001000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kern="0" dirty="0" smtClean="0">
                <a:solidFill>
                  <a:srgbClr val="000000"/>
                </a:solidFill>
                <a:latin typeface="Century Gothic" panose="020B0502020202020204" pitchFamily="34" charset="0"/>
                <a:ea typeface="+mj-ea"/>
                <a:cs typeface="+mj-cs"/>
              </a:rPr>
              <a:t>Conclusions and Thanks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2667000" y="1295400"/>
            <a:ext cx="2947988" cy="2540000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5410200" y="1219200"/>
            <a:ext cx="3481388" cy="3043238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152400" y="2514600"/>
            <a:ext cx="4071938" cy="3354388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0" dirty="0" smtClean="0"/>
              <a:t>EC Numbers Are Everywhere</a:t>
            </a:r>
          </a:p>
        </p:txBody>
      </p:sp>
      <p:pic>
        <p:nvPicPr>
          <p:cNvPr id="410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4648200" y="2819400"/>
            <a:ext cx="4124325" cy="3503613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361950" y="3505200"/>
            <a:ext cx="4286250" cy="2655888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381000" y="1828800"/>
            <a:ext cx="2743200" cy="922338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3276600" y="5181600"/>
            <a:ext cx="2514600" cy="1109663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3733800" y="3200400"/>
            <a:ext cx="2319338" cy="1771650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0" y="4267200"/>
            <a:ext cx="3581400" cy="2163763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791364"/>
            <a:ext cx="6705600" cy="1037436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/>
              <a:t>Historical Background</a:t>
            </a:r>
            <a:endParaRPr lang="en-US" sz="4000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61386"/>
            <a:ext cx="4648200" cy="3449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81652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696200" cy="1143000"/>
          </a:xfrm>
        </p:spPr>
        <p:txBody>
          <a:bodyPr/>
          <a:lstStyle/>
          <a:p>
            <a:r>
              <a:rPr lang="en-US" altLang="en-US" b="0" dirty="0" smtClean="0"/>
              <a:t>Back in the 1950s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6400314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0" dirty="0" smtClean="0"/>
              <a:t>The number of known enzymes was increasing rapidly</a:t>
            </a:r>
          </a:p>
          <a:p>
            <a:r>
              <a:rPr lang="en-US" altLang="en-US" b="0" dirty="0" smtClean="0"/>
              <a:t>No guiding authority </a:t>
            </a:r>
          </a:p>
          <a:p>
            <a:r>
              <a:rPr lang="en-US" altLang="en-US" b="0" dirty="0" smtClean="0"/>
              <a:t>The same enzymes became known by several different names, and</a:t>
            </a:r>
          </a:p>
          <a:p>
            <a:r>
              <a:rPr lang="en-US" altLang="en-US" b="0" dirty="0" smtClean="0"/>
              <a:t>The same name was sometimes given to different enzymes  </a:t>
            </a:r>
          </a:p>
          <a:p>
            <a:r>
              <a:rPr lang="en-US" altLang="en-US" b="0" dirty="0" smtClean="0"/>
              <a:t>Names often conveyed little or no idea of the nature of the reactions catalyzed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6871911" y="1386685"/>
            <a:ext cx="2097088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Image result for Howdy Doo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640" y="3886200"/>
            <a:ext cx="161448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Lucky Strike cigarett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4800"/>
            <a:ext cx="2240964" cy="96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696200" cy="1143000"/>
          </a:xfrm>
        </p:spPr>
        <p:txBody>
          <a:bodyPr/>
          <a:lstStyle/>
          <a:p>
            <a:r>
              <a:rPr lang="en-US" altLang="en-US" b="0" dirty="0" smtClean="0"/>
              <a:t>The Situation Was Chaotic…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6934200" cy="480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4163" indent="-284163"/>
            <a:r>
              <a:rPr lang="en-US" altLang="en-US" b="0" dirty="0" smtClean="0"/>
              <a:t>Catalase (also known as </a:t>
            </a:r>
            <a:r>
              <a:rPr lang="en-US" altLang="en-US" b="0" dirty="0" err="1" smtClean="0"/>
              <a:t>equilase</a:t>
            </a:r>
            <a:r>
              <a:rPr lang="en-US" altLang="en-US" b="0" dirty="0" smtClean="0"/>
              <a:t>, </a:t>
            </a:r>
            <a:r>
              <a:rPr lang="en-US" altLang="en-US" b="0" dirty="0" err="1" smtClean="0"/>
              <a:t>caperase</a:t>
            </a:r>
            <a:r>
              <a:rPr lang="en-US" altLang="en-US" b="0" dirty="0" smtClean="0"/>
              <a:t>, </a:t>
            </a:r>
            <a:r>
              <a:rPr lang="en-US" altLang="en-US" b="0" dirty="0" err="1" smtClean="0"/>
              <a:t>optidase</a:t>
            </a:r>
            <a:r>
              <a:rPr lang="en-US" altLang="en-US" b="0" dirty="0" smtClean="0"/>
              <a:t>…)</a:t>
            </a:r>
          </a:p>
          <a:p>
            <a:pPr marL="284163" indent="-284163"/>
            <a:r>
              <a:rPr lang="en-US" altLang="en-US" b="0" dirty="0" err="1" smtClean="0"/>
              <a:t>Diaphorase</a:t>
            </a:r>
            <a:r>
              <a:rPr lang="en-US" altLang="en-US" b="0" dirty="0" smtClean="0"/>
              <a:t> (dehydrogenase)</a:t>
            </a:r>
          </a:p>
          <a:p>
            <a:pPr marL="284163" indent="-284163"/>
            <a:r>
              <a:rPr lang="en-US" altLang="en-US" b="0" dirty="0" err="1" smtClean="0"/>
              <a:t>Zwischenferment</a:t>
            </a:r>
            <a:r>
              <a:rPr lang="en-US" altLang="en-US" b="0" dirty="0" smtClean="0"/>
              <a:t> (glucose-6-phosphate dehydrogenase)</a:t>
            </a:r>
          </a:p>
        </p:txBody>
      </p:sp>
      <p:sp>
        <p:nvSpPr>
          <p:cNvPr id="6149" name="WordArt 4"/>
          <p:cNvSpPr>
            <a:spLocks noChangeArrowheads="1" noChangeShapeType="1" noTextEdit="1"/>
          </p:cNvSpPr>
          <p:nvPr/>
        </p:nvSpPr>
        <p:spPr bwMode="blackWhite">
          <a:xfrm>
            <a:off x="2971800" y="5410200"/>
            <a:ext cx="1666875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buFont typeface="Wingdings" pitchFamily="2" charset="2"/>
              <a:buNone/>
            </a:pPr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Catalase</a:t>
            </a:r>
          </a:p>
        </p:txBody>
      </p:sp>
      <p:sp>
        <p:nvSpPr>
          <p:cNvPr id="6150" name="WordArt 5"/>
          <p:cNvSpPr>
            <a:spLocks noChangeArrowheads="1" noChangeShapeType="1" noTextEdit="1"/>
          </p:cNvSpPr>
          <p:nvPr/>
        </p:nvSpPr>
        <p:spPr bwMode="blackWhite">
          <a:xfrm>
            <a:off x="5257800" y="5410200"/>
            <a:ext cx="21526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 typeface="Wingdings" pitchFamily="2" charset="2"/>
              <a:buNone/>
            </a:pPr>
            <a:r>
              <a:rPr lang="en-US" sz="3600" kern="10">
                <a:ln w="19050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99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diaphorase</a:t>
            </a:r>
          </a:p>
        </p:txBody>
      </p:sp>
      <p:sp>
        <p:nvSpPr>
          <p:cNvPr id="6151" name="WordArt 6"/>
          <p:cNvSpPr>
            <a:spLocks noChangeArrowheads="1" noChangeShapeType="1" noTextEdit="1"/>
          </p:cNvSpPr>
          <p:nvPr/>
        </p:nvSpPr>
        <p:spPr bwMode="blackWhite">
          <a:xfrm>
            <a:off x="762001" y="4648201"/>
            <a:ext cx="2362200" cy="914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>
              <a:buFont typeface="Wingdings" pitchFamily="2" charset="2"/>
              <a:buNone/>
            </a:pP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Zwischenferment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6152" name="WordArt 7"/>
          <p:cNvSpPr>
            <a:spLocks noChangeArrowheads="1" noChangeShapeType="1" noTextEdit="1"/>
          </p:cNvSpPr>
          <p:nvPr/>
        </p:nvSpPr>
        <p:spPr bwMode="blackWhite">
          <a:xfrm>
            <a:off x="5029200" y="3886200"/>
            <a:ext cx="3198813" cy="10842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>
              <a:buFont typeface="Wingdings" pitchFamily="2" charset="2"/>
              <a:buNone/>
            </a:pPr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old yellow enzyme</a:t>
            </a:r>
          </a:p>
        </p:txBody>
      </p:sp>
      <p:sp>
        <p:nvSpPr>
          <p:cNvPr id="6153" name="WordArt 9"/>
          <p:cNvSpPr>
            <a:spLocks noChangeArrowheads="1" noChangeShapeType="1" noTextEdit="1"/>
          </p:cNvSpPr>
          <p:nvPr/>
        </p:nvSpPr>
        <p:spPr bwMode="blackWhite">
          <a:xfrm>
            <a:off x="685800" y="3886200"/>
            <a:ext cx="3619500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 typeface="Wingdings" pitchFamily="2" charset="2"/>
              <a:buNone/>
            </a:pPr>
            <a:r>
              <a:rPr lang="en-US" sz="1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methyl viologen-nitrite reductase</a:t>
            </a: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606" y="457200"/>
            <a:ext cx="2109716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305800" cy="1143000"/>
          </a:xfrm>
        </p:spPr>
        <p:txBody>
          <a:bodyPr/>
          <a:lstStyle/>
          <a:p>
            <a:pPr algn="ctr"/>
            <a:r>
              <a:rPr lang="en-US" altLang="en-US" b="0" dirty="0" smtClean="0"/>
              <a:t>The International Enzyme Commission To The Rescue!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086600" cy="480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/>
          <a:lstStyle/>
          <a:p>
            <a:pPr marL="0" indent="0">
              <a:buNone/>
            </a:pPr>
            <a:r>
              <a:rPr lang="en-US" altLang="en-US" b="0" dirty="0"/>
              <a:t>1955: The International Union of Biochemistry (IUB) sets up an International Enzyme Commission to tackle the problems</a:t>
            </a:r>
          </a:p>
          <a:p>
            <a:pPr marL="0" indent="0">
              <a:buFont typeface="Wingdings" pitchFamily="2" charset="2"/>
              <a:buNone/>
            </a:pPr>
            <a:endParaRPr lang="en-US" altLang="en-US" b="0" dirty="0" smtClean="0"/>
          </a:p>
          <a:p>
            <a:pPr marL="0" indent="0">
              <a:buFont typeface="Wingdings" pitchFamily="2" charset="2"/>
              <a:buNone/>
            </a:pPr>
            <a:r>
              <a:rPr lang="en-US" altLang="en-US" b="0" dirty="0" smtClean="0"/>
              <a:t>(yes – it’s even older than PDB!)</a:t>
            </a:r>
            <a:endParaRPr lang="en-US" altLang="en-US" b="0" dirty="0"/>
          </a:p>
          <a:p>
            <a:pPr marL="0" indent="0">
              <a:buFont typeface="Wingdings" pitchFamily="2" charset="2"/>
              <a:buNone/>
            </a:pPr>
            <a:endParaRPr lang="en-US" altLang="en-US" b="0" dirty="0" smtClean="0"/>
          </a:p>
          <a:p>
            <a:pPr marL="0" indent="0">
              <a:buNone/>
            </a:pPr>
            <a:r>
              <a:rPr lang="en-US" altLang="en-US" b="0" dirty="0" smtClean="0"/>
              <a:t>The </a:t>
            </a:r>
            <a:r>
              <a:rPr lang="en-US" altLang="en-US" b="0" dirty="0"/>
              <a:t>Basic </a:t>
            </a:r>
            <a:r>
              <a:rPr lang="en-US" altLang="en-US" b="0" dirty="0" smtClean="0"/>
              <a:t>Concept:</a:t>
            </a:r>
          </a:p>
          <a:p>
            <a:pPr marL="0" indent="0">
              <a:buNone/>
            </a:pPr>
            <a:r>
              <a:rPr lang="en-US" altLang="en-US" b="0" dirty="0" smtClean="0"/>
              <a:t>Enzymes should be classified</a:t>
            </a:r>
          </a:p>
          <a:p>
            <a:pPr marL="0" indent="0">
              <a:buNone/>
            </a:pPr>
            <a:r>
              <a:rPr lang="en-US" altLang="en-US" b="0" dirty="0" smtClean="0"/>
              <a:t>and named by the reactions</a:t>
            </a:r>
          </a:p>
          <a:p>
            <a:pPr marL="0" indent="0">
              <a:buNone/>
            </a:pPr>
            <a:r>
              <a:rPr lang="en-US" altLang="en-US" b="0" dirty="0" smtClean="0"/>
              <a:t>they catalyze</a:t>
            </a:r>
          </a:p>
          <a:p>
            <a:pPr marL="0" indent="0"/>
            <a:endParaRPr lang="en-US" altLang="en-US" dirty="0" smtClean="0"/>
          </a:p>
        </p:txBody>
      </p:sp>
      <p:pic>
        <p:nvPicPr>
          <p:cNvPr id="819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6019800" y="3048000"/>
            <a:ext cx="19431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05252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5"/>
          <p:cNvSpPr>
            <a:spLocks noChangeArrowheads="1"/>
          </p:cNvSpPr>
          <p:nvPr/>
        </p:nvSpPr>
        <p:spPr bwMode="blackWhite">
          <a:xfrm>
            <a:off x="2590800" y="2762250"/>
            <a:ext cx="3657600" cy="142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00"/>
              </a:gs>
              <a:gs pos="100000">
                <a:srgbClr val="C0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lIns="0" tIns="274320" rIns="0" bIns="91440" anchor="ctr"/>
          <a:lstStyle>
            <a:lvl1pPr>
              <a:defRPr sz="2400">
                <a:solidFill>
                  <a:srgbClr val="FFCC66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FFCC66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FFCC66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FFCC66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FFCC66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400">
                <a:solidFill>
                  <a:srgbClr val="FFCC66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400">
                <a:solidFill>
                  <a:srgbClr val="FFCC66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400">
                <a:solidFill>
                  <a:srgbClr val="FFCC66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400">
                <a:solidFill>
                  <a:srgbClr val="FFCC66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0" dirty="0" smtClean="0"/>
              <a:t>The EC Number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143000"/>
            <a:ext cx="8382000" cy="480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 b="0" dirty="0" smtClean="0"/>
              <a:t>In addition to an established name, each enzyme is given a unique four-digit code, known as the Enzyme Commission, or EC, number, that classifies it</a:t>
            </a:r>
          </a:p>
          <a:p>
            <a:endParaRPr lang="en-US" altLang="en-US" dirty="0" smtClean="0"/>
          </a:p>
        </p:txBody>
      </p:sp>
      <p:grpSp>
        <p:nvGrpSpPr>
          <p:cNvPr id="14341" name="Group 13"/>
          <p:cNvGrpSpPr>
            <a:grpSpLocks/>
          </p:cNvGrpSpPr>
          <p:nvPr/>
        </p:nvGrpSpPr>
        <p:grpSpPr bwMode="auto">
          <a:xfrm>
            <a:off x="1447800" y="3124200"/>
            <a:ext cx="5880100" cy="2195513"/>
            <a:chOff x="1248" y="1776"/>
            <a:chExt cx="3704" cy="1383"/>
          </a:xfrm>
        </p:grpSpPr>
        <p:sp>
          <p:nvSpPr>
            <p:cNvPr id="14342" name="Text Box 4"/>
            <p:cNvSpPr txBox="1">
              <a:spLocks noChangeArrowheads="1"/>
            </p:cNvSpPr>
            <p:nvPr/>
          </p:nvSpPr>
          <p:spPr bwMode="blackWhite">
            <a:xfrm>
              <a:off x="2504" y="1776"/>
              <a:ext cx="1200" cy="423"/>
            </a:xfrm>
            <a:prstGeom prst="rect">
              <a:avLst/>
            </a:prstGeom>
            <a:solidFill>
              <a:schemeClr val="tx1">
                <a:alpha val="18000"/>
              </a:schemeClr>
            </a:solidFill>
            <a:ln w="12700" algn="ctr">
              <a:noFill/>
              <a:miter lim="800000"/>
              <a:headEnd/>
              <a:tailEnd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  <a:softEdge rad="635000"/>
            </a:effectLst>
          </p:spPr>
          <p:txBody>
            <a:bodyPr lIns="0" tIns="274320" rIns="0" bIns="91440" anchor="ctr" anchorCtr="1">
              <a:spAutoFit/>
            </a:bodyPr>
            <a:lstStyle>
              <a:lvl1pPr marL="230188" indent="-230188">
                <a:defRPr sz="2400">
                  <a:solidFill>
                    <a:srgbClr val="FFCC66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rgbClr val="FFCC66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rgbClr val="FFCC66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rgbClr val="FFCC66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rgbClr val="FFCC66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l"/>
                <a:defRPr sz="2400">
                  <a:solidFill>
                    <a:srgbClr val="FFCC66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l"/>
                <a:defRPr sz="2400">
                  <a:solidFill>
                    <a:srgbClr val="FFCC66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l"/>
                <a:defRPr sz="2400">
                  <a:solidFill>
                    <a:srgbClr val="FFCC66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l"/>
                <a:defRPr sz="2400">
                  <a:solidFill>
                    <a:srgbClr val="FFCC66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dirty="0">
                  <a:solidFill>
                    <a:schemeClr val="bg1"/>
                  </a:solidFill>
                </a:rPr>
                <a:t>EC 1.1.1.1</a:t>
              </a:r>
            </a:p>
          </p:txBody>
        </p:sp>
        <p:sp>
          <p:nvSpPr>
            <p:cNvPr id="14343" name="Text Box 5"/>
            <p:cNvSpPr txBox="1">
              <a:spLocks noChangeArrowheads="1"/>
            </p:cNvSpPr>
            <p:nvPr/>
          </p:nvSpPr>
          <p:spPr bwMode="blackWhite">
            <a:xfrm>
              <a:off x="1248" y="2790"/>
              <a:ext cx="680" cy="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274320" rIns="0" bIns="91440">
              <a:spAutoFit/>
            </a:bodyPr>
            <a:lstStyle>
              <a:lvl1pPr marL="230188" indent="-230188">
                <a:defRPr sz="2400">
                  <a:solidFill>
                    <a:srgbClr val="FFCC66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rgbClr val="FFCC66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rgbClr val="FFCC66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rgbClr val="FFCC66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rgbClr val="FFCC66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l"/>
                <a:defRPr sz="2400">
                  <a:solidFill>
                    <a:srgbClr val="FFCC66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l"/>
                <a:defRPr sz="2400">
                  <a:solidFill>
                    <a:srgbClr val="FFCC66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l"/>
                <a:defRPr sz="2400">
                  <a:solidFill>
                    <a:srgbClr val="FFCC66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l"/>
                <a:defRPr sz="2400">
                  <a:solidFill>
                    <a:srgbClr val="FFCC66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1800" dirty="0">
                  <a:solidFill>
                    <a:srgbClr val="000000"/>
                  </a:solidFill>
                </a:rPr>
                <a:t>main class</a:t>
              </a:r>
            </a:p>
          </p:txBody>
        </p:sp>
        <p:sp>
          <p:nvSpPr>
            <p:cNvPr id="14344" name="Text Box 6"/>
            <p:cNvSpPr txBox="1">
              <a:spLocks noChangeArrowheads="1"/>
            </p:cNvSpPr>
            <p:nvPr/>
          </p:nvSpPr>
          <p:spPr bwMode="blackWhite">
            <a:xfrm>
              <a:off x="2170" y="2790"/>
              <a:ext cx="560" cy="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274320" rIns="0" bIns="91440">
              <a:spAutoFit/>
            </a:bodyPr>
            <a:lstStyle>
              <a:lvl1pPr marL="230188" indent="-230188">
                <a:defRPr sz="2400">
                  <a:solidFill>
                    <a:srgbClr val="FFCC66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rgbClr val="FFCC66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rgbClr val="FFCC66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rgbClr val="FFCC66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rgbClr val="FFCC66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l"/>
                <a:defRPr sz="2400">
                  <a:solidFill>
                    <a:srgbClr val="FFCC66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l"/>
                <a:defRPr sz="2400">
                  <a:solidFill>
                    <a:srgbClr val="FFCC66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l"/>
                <a:defRPr sz="2400">
                  <a:solidFill>
                    <a:srgbClr val="FFCC66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l"/>
                <a:defRPr sz="2400">
                  <a:solidFill>
                    <a:srgbClr val="FFCC66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1800" dirty="0">
                  <a:solidFill>
                    <a:srgbClr val="000000"/>
                  </a:solidFill>
                </a:rPr>
                <a:t>subclass</a:t>
              </a:r>
            </a:p>
          </p:txBody>
        </p:sp>
        <p:sp>
          <p:nvSpPr>
            <p:cNvPr id="14345" name="Text Box 7"/>
            <p:cNvSpPr txBox="1">
              <a:spLocks noChangeArrowheads="1"/>
            </p:cNvSpPr>
            <p:nvPr/>
          </p:nvSpPr>
          <p:spPr bwMode="blackWhite">
            <a:xfrm>
              <a:off x="2973" y="2790"/>
              <a:ext cx="840" cy="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274320" rIns="0" bIns="91440">
              <a:spAutoFit/>
            </a:bodyPr>
            <a:lstStyle>
              <a:lvl1pPr marL="230188" indent="-230188">
                <a:defRPr sz="2400">
                  <a:solidFill>
                    <a:srgbClr val="FFCC66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rgbClr val="FFCC66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rgbClr val="FFCC66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rgbClr val="FFCC66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rgbClr val="FFCC66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l"/>
                <a:defRPr sz="2400">
                  <a:solidFill>
                    <a:srgbClr val="FFCC66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l"/>
                <a:defRPr sz="2400">
                  <a:solidFill>
                    <a:srgbClr val="FFCC66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l"/>
                <a:defRPr sz="2400">
                  <a:solidFill>
                    <a:srgbClr val="FFCC66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l"/>
                <a:defRPr sz="2400">
                  <a:solidFill>
                    <a:srgbClr val="FFCC66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1800" dirty="0">
                  <a:solidFill>
                    <a:srgbClr val="000000"/>
                  </a:solidFill>
                </a:rPr>
                <a:t>sub-subclass</a:t>
              </a:r>
            </a:p>
          </p:txBody>
        </p:sp>
        <p:sp>
          <p:nvSpPr>
            <p:cNvPr id="14346" name="Text Box 8"/>
            <p:cNvSpPr txBox="1">
              <a:spLocks noChangeArrowheads="1"/>
            </p:cNvSpPr>
            <p:nvPr/>
          </p:nvSpPr>
          <p:spPr bwMode="blackWhite">
            <a:xfrm>
              <a:off x="4080" y="2790"/>
              <a:ext cx="872" cy="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274320" rIns="0" bIns="91440">
              <a:spAutoFit/>
            </a:bodyPr>
            <a:lstStyle>
              <a:lvl1pPr marL="230188" indent="-230188">
                <a:defRPr sz="2400">
                  <a:solidFill>
                    <a:srgbClr val="FFCC66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rgbClr val="FFCC66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rgbClr val="FFCC66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rgbClr val="FFCC66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rgbClr val="FFCC66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l"/>
                <a:defRPr sz="2400">
                  <a:solidFill>
                    <a:srgbClr val="FFCC66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l"/>
                <a:defRPr sz="2400">
                  <a:solidFill>
                    <a:srgbClr val="FFCC66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l"/>
                <a:defRPr sz="2400">
                  <a:solidFill>
                    <a:srgbClr val="FFCC66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l"/>
                <a:defRPr sz="2400">
                  <a:solidFill>
                    <a:srgbClr val="FFCC66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1800" dirty="0">
                  <a:solidFill>
                    <a:srgbClr val="000000"/>
                  </a:solidFill>
                </a:rPr>
                <a:t>serial number</a:t>
              </a:r>
            </a:p>
          </p:txBody>
        </p:sp>
        <p:sp>
          <p:nvSpPr>
            <p:cNvPr id="14347" name="Line 9"/>
            <p:cNvSpPr>
              <a:spLocks noChangeShapeType="1"/>
            </p:cNvSpPr>
            <p:nvPr/>
          </p:nvSpPr>
          <p:spPr bwMode="blackWhite">
            <a:xfrm flipH="1">
              <a:off x="1632" y="2160"/>
              <a:ext cx="1344" cy="72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274320" rIns="0" bIns="91440" anchor="ctr"/>
            <a:lstStyle/>
            <a:p>
              <a:endParaRPr lang="en-US"/>
            </a:p>
          </p:txBody>
        </p:sp>
        <p:sp>
          <p:nvSpPr>
            <p:cNvPr id="14348" name="Line 10"/>
            <p:cNvSpPr>
              <a:spLocks noChangeShapeType="1"/>
            </p:cNvSpPr>
            <p:nvPr/>
          </p:nvSpPr>
          <p:spPr bwMode="blackWhite">
            <a:xfrm flipH="1">
              <a:off x="2496" y="2160"/>
              <a:ext cx="672" cy="72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274320" rIns="0" bIns="91440" anchor="ctr"/>
            <a:lstStyle/>
            <a:p>
              <a:endParaRPr lang="en-US"/>
            </a:p>
          </p:txBody>
        </p:sp>
        <p:sp>
          <p:nvSpPr>
            <p:cNvPr id="14349" name="Line 11"/>
            <p:cNvSpPr>
              <a:spLocks noChangeShapeType="1"/>
            </p:cNvSpPr>
            <p:nvPr/>
          </p:nvSpPr>
          <p:spPr bwMode="blackWhite">
            <a:xfrm>
              <a:off x="3360" y="2160"/>
              <a:ext cx="0" cy="72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274320" rIns="0" bIns="91440" anchor="ctr"/>
            <a:lstStyle/>
            <a:p>
              <a:endParaRPr lang="en-US"/>
            </a:p>
          </p:txBody>
        </p:sp>
        <p:sp>
          <p:nvSpPr>
            <p:cNvPr id="14350" name="Line 12"/>
            <p:cNvSpPr>
              <a:spLocks noChangeShapeType="1"/>
            </p:cNvSpPr>
            <p:nvPr/>
          </p:nvSpPr>
          <p:spPr bwMode="blackWhite">
            <a:xfrm>
              <a:off x="3552" y="2160"/>
              <a:ext cx="864" cy="67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274320" rIns="0" bIns="9144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808018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02 07 ISMB PTools">
  <a:themeElements>
    <a:clrScheme name="">
      <a:dk1>
        <a:srgbClr val="FFFFFF"/>
      </a:dk1>
      <a:lt1>
        <a:srgbClr val="FFFFFF"/>
      </a:lt1>
      <a:dk2>
        <a:srgbClr val="FAFD00"/>
      </a:dk2>
      <a:lt2>
        <a:srgbClr val="919191"/>
      </a:lt2>
      <a:accent1>
        <a:srgbClr val="618FFD"/>
      </a:accent1>
      <a:accent2>
        <a:srgbClr val="CECECE"/>
      </a:accent2>
      <a:accent3>
        <a:srgbClr val="FFFFFF"/>
      </a:accent3>
      <a:accent4>
        <a:srgbClr val="DADADA"/>
      </a:accent4>
      <a:accent5>
        <a:srgbClr val="B7C6FE"/>
      </a:accent5>
      <a:accent6>
        <a:srgbClr val="BABABA"/>
      </a:accent6>
      <a:hlink>
        <a:srgbClr val="FC0128"/>
      </a:hlink>
      <a:folHlink>
        <a:srgbClr val="8CF4EA"/>
      </a:folHlink>
    </a:clrScheme>
    <a:fontScheme name="2002 07 ISMB PTools">
      <a:majorFont>
        <a:latin typeface="Stone Serif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274320" rIns="0" bIns="91440" numCol="1" anchor="ctr" anchorCtr="0" compatLnSpc="1">
        <a:prstTxWarp prst="textNoShape">
          <a:avLst/>
        </a:prstTxWarp>
      </a:bodyPr>
      <a:lstStyle>
        <a:defPPr marL="230188" marR="0" indent="-230188" algn="l" defTabSz="914400" rtl="0" eaLnBrk="0" fontAlgn="base" latinLnBrk="0" hangingPunct="0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75000"/>
          <a:buFont typeface="Wingdings" pitchFamily="2" charset="2"/>
          <a:buChar char="l"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rgbClr val="FFCC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274320" rIns="0" bIns="91440" numCol="1" anchor="ctr" anchorCtr="0" compatLnSpc="1">
        <a:prstTxWarp prst="textNoShape">
          <a:avLst/>
        </a:prstTxWarp>
      </a:bodyPr>
      <a:lstStyle>
        <a:defPPr marL="230188" marR="0" indent="-230188" algn="l" defTabSz="914400" rtl="0" eaLnBrk="0" fontAlgn="base" latinLnBrk="0" hangingPunct="0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75000"/>
          <a:buFont typeface="Wingdings" pitchFamily="2" charset="2"/>
          <a:buChar char="l"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rgbClr val="FFCC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002 07 ISMB PTool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2 07 ISMB PTool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2 07 ISMB PTool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2 07 ISMB PTool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2 07 ISMB PTool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2 07 ISMB PTool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2 07 ISMB PTool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15209</TotalTime>
  <Words>1372</Words>
  <Application>Microsoft Office PowerPoint</Application>
  <PresentationFormat>On-screen Show (4:3)</PresentationFormat>
  <Paragraphs>257</Paragraphs>
  <Slides>31</Slides>
  <Notes>5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2002 07 ISMB PTools</vt:lpstr>
      <vt:lpstr>PowerPoint Presentation</vt:lpstr>
      <vt:lpstr>Bringing the Cyc to BioCyc</vt:lpstr>
      <vt:lpstr>Naming enzymes is not always simple</vt:lpstr>
      <vt:lpstr>EC Numbers Are Everywhere</vt:lpstr>
      <vt:lpstr>PowerPoint Presentation</vt:lpstr>
      <vt:lpstr>Back in the 1950s</vt:lpstr>
      <vt:lpstr>The Situation Was Chaotic…</vt:lpstr>
      <vt:lpstr>The International Enzyme Commission To The Rescue!</vt:lpstr>
      <vt:lpstr>The EC Number</vt:lpstr>
      <vt:lpstr>The Six Main Classes of Enzymes</vt:lpstr>
      <vt:lpstr>The Early Enzyme Commissions</vt:lpstr>
      <vt:lpstr>1977: Move to NC-IUB </vt:lpstr>
      <vt:lpstr>Current Status</vt:lpstr>
      <vt:lpstr>Meanwhile – the Bioinformatics revolution!</vt:lpstr>
      <vt:lpstr>PowerPoint Presentation</vt:lpstr>
      <vt:lpstr>An EC Entry Example</vt:lpstr>
      <vt:lpstr>The DraftEnz Portal</vt:lpstr>
      <vt:lpstr>Which Enzymes Are Classified?</vt:lpstr>
      <vt:lpstr>Reaction Direction</vt:lpstr>
      <vt:lpstr>EC Numbers Define Enzymes, Not Reactions!</vt:lpstr>
      <vt:lpstr>Difficulties</vt:lpstr>
      <vt:lpstr>PowerPoint Presentation</vt:lpstr>
      <vt:lpstr>Where Is the EC List?</vt:lpstr>
      <vt:lpstr>Obtaining the EC Data Is Easy</vt:lpstr>
      <vt:lpstr>Growth of the EC List</vt:lpstr>
      <vt:lpstr>Propagation of New EC Numbers (data gathered in March 2017)</vt:lpstr>
      <vt:lpstr>EC Numbers Representation in MetaCyc</vt:lpstr>
      <vt:lpstr>EC Numbers With Composite Reactions</vt:lpstr>
      <vt:lpstr>Partial and Provisory EC Numbers</vt:lpstr>
      <vt:lpstr>Blatant Advertisement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 Numbers</dc:title>
  <dc:creator>Ron Caspi</dc:creator>
  <cp:lastModifiedBy>Ron</cp:lastModifiedBy>
  <cp:revision>405</cp:revision>
  <dcterms:created xsi:type="dcterms:W3CDTF">1999-04-03T01:55:20Z</dcterms:created>
  <dcterms:modified xsi:type="dcterms:W3CDTF">2018-02-14T16:49:43Z</dcterms:modified>
</cp:coreProperties>
</file>